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88"/>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2" r:id="rId18"/>
    <p:sldId id="370" r:id="rId19"/>
    <p:sldId id="345" r:id="rId20"/>
    <p:sldId id="283" r:id="rId21"/>
    <p:sldId id="344" r:id="rId22"/>
    <p:sldId id="291" r:id="rId23"/>
    <p:sldId id="333" r:id="rId24"/>
    <p:sldId id="285" r:id="rId25"/>
    <p:sldId id="287" r:id="rId26"/>
    <p:sldId id="289" r:id="rId27"/>
    <p:sldId id="288" r:id="rId28"/>
    <p:sldId id="290" r:id="rId29"/>
    <p:sldId id="346" r:id="rId30"/>
    <p:sldId id="292" r:id="rId31"/>
    <p:sldId id="296" r:id="rId32"/>
    <p:sldId id="297" r:id="rId33"/>
    <p:sldId id="348" r:id="rId34"/>
    <p:sldId id="298" r:id="rId35"/>
    <p:sldId id="371" r:id="rId36"/>
    <p:sldId id="373" r:id="rId37"/>
    <p:sldId id="315" r:id="rId38"/>
    <p:sldId id="318" r:id="rId39"/>
    <p:sldId id="316" r:id="rId40"/>
    <p:sldId id="372" r:id="rId41"/>
    <p:sldId id="313" r:id="rId42"/>
    <p:sldId id="357" r:id="rId43"/>
    <p:sldId id="358" r:id="rId44"/>
    <p:sldId id="320" r:id="rId45"/>
    <p:sldId id="356" r:id="rId46"/>
    <p:sldId id="322" r:id="rId47"/>
    <p:sldId id="374" r:id="rId48"/>
    <p:sldId id="324" r:id="rId49"/>
    <p:sldId id="325" r:id="rId50"/>
    <p:sldId id="326" r:id="rId51"/>
    <p:sldId id="360" r:id="rId52"/>
    <p:sldId id="361" r:id="rId53"/>
    <p:sldId id="362" r:id="rId54"/>
    <p:sldId id="363" r:id="rId55"/>
    <p:sldId id="364" r:id="rId56"/>
    <p:sldId id="365" r:id="rId57"/>
    <p:sldId id="366" r:id="rId58"/>
    <p:sldId id="380" r:id="rId59"/>
    <p:sldId id="367" r:id="rId60"/>
    <p:sldId id="368" r:id="rId61"/>
    <p:sldId id="369" r:id="rId62"/>
    <p:sldId id="375" r:id="rId63"/>
    <p:sldId id="376" r:id="rId64"/>
    <p:sldId id="377" r:id="rId65"/>
    <p:sldId id="378" r:id="rId66"/>
    <p:sldId id="359" r:id="rId67"/>
    <p:sldId id="327" r:id="rId68"/>
    <p:sldId id="379" r:id="rId69"/>
    <p:sldId id="328" r:id="rId70"/>
    <p:sldId id="329" r:id="rId71"/>
    <p:sldId id="331" r:id="rId72"/>
    <p:sldId id="330" r:id="rId73"/>
    <p:sldId id="299" r:id="rId74"/>
    <p:sldId id="305" r:id="rId75"/>
    <p:sldId id="306" r:id="rId76"/>
    <p:sldId id="300" r:id="rId77"/>
    <p:sldId id="307" r:id="rId78"/>
    <p:sldId id="301" r:id="rId79"/>
    <p:sldId id="308" r:id="rId80"/>
    <p:sldId id="309" r:id="rId81"/>
    <p:sldId id="302" r:id="rId82"/>
    <p:sldId id="310" r:id="rId83"/>
    <p:sldId id="311" r:id="rId84"/>
    <p:sldId id="303" r:id="rId85"/>
    <p:sldId id="312" r:id="rId86"/>
    <p:sldId id="304"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144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g"/></Relationships>
</file>

<file path=ppt/diagrams/_rels/data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image" Target="../media/image55.png"/></Relationships>
</file>

<file path=ppt/diagrams/_rels/data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ata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image" Target="../media/image5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 Id="rId4" Type="http://schemas.openxmlformats.org/officeDocument/2006/relationships/image" Target="../media/image60.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 Id="rId6" Type="http://schemas.openxmlformats.org/officeDocument/2006/relationships/image" Target="../media/image79.png"/><Relationship Id="rId5" Type="http://schemas.openxmlformats.org/officeDocument/2006/relationships/image" Target="../media/image74.png"/><Relationship Id="rId4" Type="http://schemas.openxmlformats.org/officeDocument/2006/relationships/image" Target="../media/image7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43A28544-88A7-48AA-852F-0B2DF68756FB}" srcId="{944CF869-F272-4691-8CB5-EBCB77CAC788}" destId="{390EA186-A2FE-4795-851C-65853FF500AB}" srcOrd="2" destOrd="0" parTransId="{CA11BADA-D683-4563-BB87-65F2F3D90373}" sibTransId="{ECD7A5E2-4376-4605-AD65-1062E0C2C19B}"/>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94693EA3-C72F-47C1-9DD6-88A9C5F7B675}" srcId="{944CF869-F272-4691-8CB5-EBCB77CAC788}" destId="{0D8B739E-26E4-43EE-AF73-9A1747A89AA5}" srcOrd="1" destOrd="0" parTransId="{F95613AF-1D6D-4830-9FEC-23F26BBC3035}" sibTransId="{3201AB44-9E85-4731-B1D4-AF65EA3C064C}"/>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106E6DDA-9947-44F4-8C52-F36C81C275E3}" type="presOf" srcId="{79112F8E-43D1-4505-A51A-4BD25ADF544C}" destId="{4ECE81C1-D1F0-406D-B324-D3C59A099033}" srcOrd="0" destOrd="0" presId="urn:microsoft.com/office/officeart/2005/8/layout/hList2"/>
    <dgm:cxn modelId="{72F2F567-04AA-4AD0-9304-E412A91808C3}" type="presOf" srcId="{EC4F1487-F278-4106-8D16-5B3B01AEA1DA}" destId="{823824CC-E259-48C2-8B5C-5E2B784C6EF1}" srcOrd="0" destOrd="1"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1A70702C-951F-4683-96EF-081F684D8446}" type="presOf" srcId="{0D8B739E-26E4-43EE-AF73-9A1747A89AA5}" destId="{CECCF2BB-769F-4813-AE37-C38BC937FC4E}" srcOrd="0" destOrd="1" presId="urn:microsoft.com/office/officeart/2005/8/layout/hList2"/>
    <dgm:cxn modelId="{4868AF61-A890-4EEA-8311-6002A6652594}" type="presOf" srcId="{339C7215-FC9C-4A58-BA6E-3A4A36FB2A54}" destId="{823824CC-E259-48C2-8B5C-5E2B784C6EF1}" srcOrd="0" destOrd="2"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D70DB952-5CD3-411B-9AF0-259069AF552F}" srcId="{79112F8E-43D1-4505-A51A-4BD25ADF544C}" destId="{339C7215-FC9C-4A58-BA6E-3A4A36FB2A54}" srcOrd="2" destOrd="0" parTransId="{08CE25B0-9B74-4331-9DD1-FEC42CE0909F}" sibTransId="{FFFBA690-40C8-4318-A718-E0DA201E8F5F}"/>
    <dgm:cxn modelId="{28F8CABC-A276-41B3-B949-1100829E7EA9}" type="presOf" srcId="{EE8926B1-1EB0-4778-BE46-05D993BF81B2}" destId="{CECCF2BB-769F-4813-AE37-C38BC937FC4E}" srcOrd="0" destOrd="0" presId="urn:microsoft.com/office/officeart/2005/8/layout/hList2"/>
    <dgm:cxn modelId="{D6C05BA5-067F-41A9-A128-7F8A3E935B35}" type="presOf" srcId="{8646763F-2A19-4F48-ADAF-9FE926C4B092}" destId="{DB824BD0-FAC1-4120-BD64-45627692176E}" srcOrd="0" destOrd="0" presId="urn:microsoft.com/office/officeart/2005/8/layout/hList2"/>
    <dgm:cxn modelId="{3E21565C-6266-455E-B0C0-3E7B9766DEDF}" srcId="{8646763F-2A19-4F48-ADAF-9FE926C4B092}" destId="{35088D4F-5666-4E16-84A2-73759F8E6D6D}" srcOrd="2" destOrd="0" parTransId="{8FF7BA31-0594-4BBD-8679-336A8BD862F4}" sibTransId="{07269C06-7E33-41E1-830B-E43CB29F78EE}"/>
    <dgm:cxn modelId="{8E2225F7-D5A4-4418-B1E6-FE3AE4ED4498}" srcId="{8646763F-2A19-4F48-ADAF-9FE926C4B092}" destId="{79112F8E-43D1-4505-A51A-4BD25ADF544C}" srcOrd="1" destOrd="0" parTransId="{FB05943B-30DC-44ED-B9BC-EFF1582F9E26}" sibTransId="{AFD47681-CB8A-46DA-9847-2BC1AB76C85B}"/>
    <dgm:cxn modelId="{B63ED955-F528-4A73-8499-C216D4D2D179}" srcId="{944CF869-F272-4691-8CB5-EBCB77CAC788}" destId="{EE8926B1-1EB0-4778-BE46-05D993BF81B2}" srcOrd="0" destOrd="0" parTransId="{AB37208A-AD5D-41F1-B10A-B76D086F00AA}" sibTransId="{2E0628BC-A5FE-4755-B741-24ADC4A5466D}"/>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89AC2B65-EE97-4728-BB17-D6FD11751117}" type="presOf" srcId="{462BB5A7-CE9E-4421-BC95-D9FC6A5538BF}" destId="{823824CC-E259-48C2-8B5C-5E2B784C6EF1}" srcOrd="0" destOrd="0"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3E9CB2A-D236-4BDA-B55E-7B06E8B7A5D5}" type="presOf" srcId="{944CF869-F272-4691-8CB5-EBCB77CAC788}" destId="{26C7B439-076F-497C-8E3F-17459A6467DC}" srcOrd="0" destOrd="0" presId="urn:microsoft.com/office/officeart/2005/8/layout/hList2"/>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other than Pot fleet underrepresented</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0DED7F8F-4AD7-4A0A-B23F-EFCC87C3CF72}">
      <dgm:prSet phldrT="[Text]" custT="1"/>
      <dgm:spPr/>
      <dgm:t>
        <a:bodyPr/>
        <a:lstStyle/>
        <a:p>
          <a:r>
            <a:rPr lang="en-US" sz="1800" dirty="0" smtClean="0">
              <a:latin typeface="Arial" panose="020B0604020202020204" pitchFamily="34" charset="0"/>
              <a:cs typeface="Arial" panose="020B0604020202020204" pitchFamily="34" charset="0"/>
            </a:rPr>
            <a:t>Younger year classes do show up in trawl survey</a:t>
          </a:r>
          <a:endParaRPr lang="en-US" sz="1800" dirty="0">
            <a:latin typeface="Arial" panose="020B0604020202020204" pitchFamily="34" charset="0"/>
            <a:cs typeface="Arial" panose="020B0604020202020204" pitchFamily="34" charset="0"/>
          </a:endParaRPr>
        </a:p>
      </dgm:t>
    </dgm:pt>
    <dgm:pt modelId="{9A379AF0-0174-4877-A5BC-699983F1FB71}" type="parTrans" cxnId="{64719CCD-E928-44D4-AB85-9B5E60E25349}">
      <dgm:prSet/>
      <dgm:spPr/>
      <dgm:t>
        <a:bodyPr/>
        <a:lstStyle/>
        <a:p>
          <a:endParaRPr lang="en-US"/>
        </a:p>
      </dgm:t>
    </dgm:pt>
    <dgm:pt modelId="{EFFE4BC8-51E9-4AA8-8062-C1CB15AE78F9}" type="sibTrans" cxnId="{64719CCD-E928-44D4-AB85-9B5E60E25349}">
      <dgm:prSet/>
      <dgm:spPr/>
      <dgm:t>
        <a:bodyPr/>
        <a:lstStyle/>
        <a:p>
          <a:endParaRPr lang="en-US"/>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2023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11765">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dpi="0" rotWithShape="0">
          <a:blip xmlns:r="http://schemas.openxmlformats.org/officeDocument/2006/relationships" r:embed="rId2"/>
          <a:srcRect/>
          <a:stretch>
            <a:fillRect l="-5000" r="-1000"/>
          </a:stretch>
        </a:blipFill>
      </dgm:spPr>
      <dgm:t>
        <a:bodyPr/>
        <a:lstStyle/>
        <a:p>
          <a:endParaRPr lang="en-US"/>
        </a:p>
      </dgm:t>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8000" b="-9000"/>
          </a:stretch>
        </a:blipFill>
      </dgm:spPr>
      <dgm:t>
        <a:bodyPr/>
        <a:lstStyle/>
        <a:p>
          <a:endParaRPr lang="en-US"/>
        </a:p>
      </dgm:t>
    </dgm:pt>
  </dgm:ptLst>
  <dgm:cxnLst>
    <dgm:cxn modelId="{ED4E3410-D26A-40B5-B970-8D53A2E4BAF2}" type="presOf" srcId="{34AFAC63-DC5D-48C3-81F4-FBB83702A35D}" destId="{AD771F76-BC58-4407-BAA1-2BB3592625A8}" srcOrd="0" destOrd="0" presId="urn:microsoft.com/office/officeart/2008/layout/VerticalCurvedList"/>
    <dgm:cxn modelId="{C352B2DE-6E96-44FC-9D8A-1CDE6465A8AF}" srcId="{2B40D248-E412-4F91-BC20-B51841289497}" destId="{C5E70FA8-3492-4FBB-82B0-77FC3BD54EE8}" srcOrd="0" destOrd="0" parTransId="{D3901DBB-5E86-452D-8605-B318BCA67424}" sibTransId="{D09185DD-0856-4CBE-B5DA-901809B8B245}"/>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CB623BF7-1E5C-4439-92BC-9AFF6518C7DB}" type="presOf" srcId="{C5E70FA8-3492-4FBB-82B0-77FC3BD54EE8}" destId="{E53DF6C5-A650-4717-A602-3E57CC84362A}" srcOrd="0" destOrd="1" presId="urn:microsoft.com/office/officeart/2008/layout/VerticalCurvedList"/>
    <dgm:cxn modelId="{64719CCD-E928-44D4-AB85-9B5E60E25349}" srcId="{DE8AFC94-1B26-4C69-A7E7-07DE59BF1E06}" destId="{0DED7F8F-4AD7-4A0A-B23F-EFCC87C3CF72}" srcOrd="1" destOrd="0" parTransId="{9A379AF0-0174-4877-A5BC-699983F1FB71}" sibTransId="{EFFE4BC8-51E9-4AA8-8062-C1CB15AE78F9}"/>
    <dgm:cxn modelId="{84678CD3-14AD-4DE9-8E57-EE22E28F8690}" srcId="{DE8AFC94-1B26-4C69-A7E7-07DE59BF1E06}" destId="{112C3830-3514-432F-B500-9665C64E864A}" srcOrd="0" destOrd="0" parTransId="{E46CECAA-D1FB-4D03-872C-7F7EA5A6A09F}" sibTransId="{AA97FAE2-CE64-4909-8768-DD549F4BD456}"/>
    <dgm:cxn modelId="{FD273AC9-68C2-4339-84B1-3DF265A781FD}" type="presOf" srcId="{112C3830-3514-432F-B500-9665C64E864A}" destId="{3DAEB86A-FECC-4AB0-8BC0-275133231311}" srcOrd="0" destOrd="1" presId="urn:microsoft.com/office/officeart/2008/layout/VerticalCurvedList"/>
    <dgm:cxn modelId="{14D2964B-A7F1-4B7A-B1AA-070F46067271}" type="presOf" srcId="{0DED7F8F-4AD7-4A0A-B23F-EFCC87C3CF72}" destId="{3DAEB86A-FECC-4AB0-8BC0-275133231311}" srcOrd="0" destOrd="2"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Parameter/Time Series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Recommendations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BCFFCE37-B2EF-43DD-9863-C6DAA919A222}">
      <dgm:prSet/>
      <dgm:spPr/>
      <dgm:t>
        <a:bodyPr/>
        <a:lstStyle/>
        <a:p>
          <a:r>
            <a:rPr lang="en-US" dirty="0" smtClean="0"/>
            <a:t>Model diagnostics</a:t>
          </a:r>
          <a:endParaRPr lang="en-US" dirty="0"/>
        </a:p>
      </dgm:t>
    </dgm:pt>
    <dgm:pt modelId="{FF188BD5-3CF3-489F-9437-02028BF30FEF}" type="parTrans" cxnId="{F70F213B-BF60-4E40-801D-B9CF2A2CCD4B}">
      <dgm:prSet/>
      <dgm:spPr/>
      <dgm:t>
        <a:bodyPr/>
        <a:lstStyle/>
        <a:p>
          <a:endParaRPr lang="en-US"/>
        </a:p>
      </dgm:t>
    </dgm:pt>
    <dgm:pt modelId="{38AA762D-CED1-488F-85CD-E7EF8B208324}" type="sibTrans" cxnId="{F70F213B-BF60-4E40-801D-B9CF2A2CCD4B}">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4">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4"/>
      <dgm:spPr>
        <a:blipFill dpi="0" rotWithShape="1">
          <a:blip xmlns:r="http://schemas.openxmlformats.org/officeDocument/2006/relationships" r:embed="rId2"/>
          <a:srcRect/>
          <a:stretch>
            <a:fillRect/>
          </a:stretch>
        </a:blipFill>
      </dgm:spPr>
    </dgm:pt>
    <dgm:pt modelId="{9F6962D3-4B72-42D8-803A-9A28EFECD907}" type="pres">
      <dgm:prSet presAssocID="{C301DAA1-009F-4286-BC54-AF8C2793ACD1}" presName="txShp" presStyleLbl="node1" presStyleIdx="1" presStyleCnt="4">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CFD562C7-CB51-42D2-83FC-7784073E2996}" type="pres">
      <dgm:prSet presAssocID="{BCFFCE37-B2EF-43DD-9863-C6DAA919A222}" presName="composite" presStyleCnt="0"/>
      <dgm:spPr/>
    </dgm:pt>
    <dgm:pt modelId="{9379E2F4-7961-43F2-89B3-060F4CA4D65E}" type="pres">
      <dgm:prSet presAssocID="{BCFFCE37-B2EF-43DD-9863-C6DAA919A222}" presName="imgShp" presStyleLbl="fgImgPlace1" presStyleIdx="2" presStyleCnt="4"/>
      <dgm:spPr>
        <a:blipFill>
          <a:blip xmlns:r="http://schemas.openxmlformats.org/officeDocument/2006/relationships" r:embed="rId3"/>
          <a:stretch>
            <a:fillRect/>
          </a:stretch>
        </a:blipFill>
      </dgm:spPr>
    </dgm:pt>
    <dgm:pt modelId="{4C87378A-4D15-45A3-A59B-E58CBDB2CED0}" type="pres">
      <dgm:prSet presAssocID="{BCFFCE37-B2EF-43DD-9863-C6DAA919A222}" presName="txShp" presStyleLbl="node1" presStyleIdx="2" presStyleCnt="4">
        <dgm:presLayoutVars>
          <dgm:bulletEnabled val="1"/>
        </dgm:presLayoutVars>
      </dgm:prSet>
      <dgm:spPr/>
      <dgm:t>
        <a:bodyPr/>
        <a:lstStyle/>
        <a:p>
          <a:endParaRPr lang="en-US"/>
        </a:p>
      </dgm:t>
    </dgm:pt>
    <dgm:pt modelId="{10CDD6CA-A274-4869-874D-42F74915697D}" type="pres">
      <dgm:prSet presAssocID="{38AA762D-CED1-488F-85CD-E7EF8B208324}"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3" presStyleCnt="4"/>
      <dgm:spPr>
        <a:blipFill dpi="0" rotWithShape="1">
          <a:blip xmlns:r="http://schemas.openxmlformats.org/officeDocument/2006/relationships" r:embed="rId4"/>
          <a:srcRect/>
          <a:stretch>
            <a:fillRect l="-12000" r="-12000"/>
          </a:stretch>
        </a:blipFill>
      </dgm:spPr>
    </dgm:pt>
    <dgm:pt modelId="{88A36171-8515-4154-9B03-994E7FCFFABA}" type="pres">
      <dgm:prSet presAssocID="{8A6DC488-7A0E-4134-93E3-CE492E84B443}" presName="txShp" presStyleLbl="node1" presStyleIdx="3" presStyleCnt="4">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8EB05B68-6970-41A0-A76E-1C80A0DC4626}" type="presOf" srcId="{BCFFCE37-B2EF-43DD-9863-C6DAA919A222}" destId="{4C87378A-4D15-45A3-A59B-E58CBDB2CED0}" srcOrd="0" destOrd="0" presId="urn:microsoft.com/office/officeart/2005/8/layout/vList3"/>
    <dgm:cxn modelId="{F70F213B-BF60-4E40-801D-B9CF2A2CCD4B}" srcId="{71C518A6-25E3-4CFA-879E-1B7C0EAF5310}" destId="{BCFFCE37-B2EF-43DD-9863-C6DAA919A222}" srcOrd="2" destOrd="0" parTransId="{FF188BD5-3CF3-489F-9437-02028BF30FEF}" sibTransId="{38AA762D-CED1-488F-85CD-E7EF8B208324}"/>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3"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9C36CF87-792B-41EA-B6FE-7DA80F6185CC}" type="presParOf" srcId="{956E3A89-E9D9-484F-B975-1D336724CA63}" destId="{CFD562C7-CB51-42D2-83FC-7784073E2996}" srcOrd="4" destOrd="0" presId="urn:microsoft.com/office/officeart/2005/8/layout/vList3"/>
    <dgm:cxn modelId="{BA0D7A05-A3D4-46B6-8A2D-6DD3847B99C4}" type="presParOf" srcId="{CFD562C7-CB51-42D2-83FC-7784073E2996}" destId="{9379E2F4-7961-43F2-89B3-060F4CA4D65E}" srcOrd="0" destOrd="0" presId="urn:microsoft.com/office/officeart/2005/8/layout/vList3"/>
    <dgm:cxn modelId="{0B4FEC26-3706-4595-B408-43B979773662}" type="presParOf" srcId="{CFD562C7-CB51-42D2-83FC-7784073E2996}" destId="{4C87378A-4D15-45A3-A59B-E58CBDB2CED0}" srcOrd="1" destOrd="0" presId="urn:microsoft.com/office/officeart/2005/8/layout/vList3"/>
    <dgm:cxn modelId="{60D81F7D-8350-41E7-B8DD-E66C4734E4D0}" type="presParOf" srcId="{956E3A89-E9D9-484F-B975-1D336724CA63}" destId="{10CDD6CA-A274-4869-874D-42F74915697D}" srcOrd="5" destOrd="0" presId="urn:microsoft.com/office/officeart/2005/8/layout/vList3"/>
    <dgm:cxn modelId="{FA22EFA0-E996-4FF6-91C2-3C2D696115B7}" type="presParOf" srcId="{956E3A89-E9D9-484F-B975-1D336724CA63}" destId="{6BEB862A-87E0-407F-AB9C-C32A935A598C}" srcOrd="6"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Model expects larger length-at-age in fit to recent conditional age-at-length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Continuing to estimate 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2025, then increase</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dpi="0" rotWithShape="1">
          <a:blip xmlns:r="http://schemas.openxmlformats.org/officeDocument/2006/relationships" r:embed="rId5"/>
          <a:srcRect/>
          <a:stretch>
            <a:fillRect l="-98000" r="3000"/>
          </a:stretch>
        </a:blipFill>
      </dgm:spPr>
      <dgm:t>
        <a:bodyPr/>
        <a:lstStyle/>
        <a:p>
          <a:endParaRPr lang="en-US"/>
        </a:p>
      </dgm:t>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srcRect/>
          <a:stretch>
            <a:fillRect l="-72000"/>
          </a:stretch>
        </a:blipFill>
      </dgm:spPr>
      <dgm:t>
        <a:bodyPr/>
        <a:lstStyle/>
        <a:p>
          <a:endParaRPr lang="en-US"/>
        </a:p>
      </dgm:t>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other than Pot fleet underrepresented</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Younger year classes do show up in trawl survey</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992147"/>
          <a:ext cx="7002498" cy="1146997"/>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Index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sz="2000" kern="1200" dirty="0">
            <a:latin typeface="Arial" panose="020B0604020202020204" pitchFamily="34" charset="0"/>
            <a:cs typeface="Arial" panose="020B0604020202020204" pitchFamily="34" charset="0"/>
          </a:endParaRPr>
        </a:p>
      </dsp:txBody>
      <dsp:txXfrm>
        <a:off x="1085268" y="1992147"/>
        <a:ext cx="7002498" cy="1146997"/>
      </dsp:txXfrm>
    </dsp:sp>
    <dsp:sp modelId="{155D516D-EF2E-49C4-9A26-34EA3307D6AE}">
      <dsp:nvSpPr>
        <dsp:cNvPr id="0" name=""/>
        <dsp:cNvSpPr/>
      </dsp:nvSpPr>
      <dsp:spPr>
        <a:xfrm>
          <a:off x="443856" y="1924234"/>
          <a:ext cx="1282823" cy="1282823"/>
        </a:xfrm>
        <a:prstGeom prst="ellipse">
          <a:avLst/>
        </a:prstGeom>
        <a:blipFill dpi="0" rotWithShape="0">
          <a:blip xmlns:r="http://schemas.openxmlformats.org/officeDocument/2006/relationships" r:embed="rId2"/>
          <a:srcRect/>
          <a:stretch>
            <a:fillRect l="-5000" r="-1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Environmental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b="0" kern="1200" dirty="0" smtClean="0">
              <a:latin typeface="Arial" panose="020B0604020202020204" pitchFamily="34" charset="0"/>
              <a:cs typeface="Arial" panose="020B0604020202020204" pitchFamily="34" charset="0"/>
            </a:rPr>
            <a:t>2023 average year, no red flags</a:t>
          </a:r>
          <a:endParaRPr lang="en-US" sz="2000" b="0"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8000" b="-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614953" y="292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Data fits</a:t>
          </a:r>
          <a:endParaRPr lang="en-US" sz="2700" kern="1200" dirty="0"/>
        </a:p>
      </dsp:txBody>
      <dsp:txXfrm rot="10800000">
        <a:off x="1886244" y="2923"/>
        <a:ext cx="5063250" cy="1085165"/>
      </dsp:txXfrm>
    </dsp:sp>
    <dsp:sp modelId="{246AAF03-CA53-4C91-A22B-F5CC0034C431}">
      <dsp:nvSpPr>
        <dsp:cNvPr id="0" name=""/>
        <dsp:cNvSpPr/>
      </dsp:nvSpPr>
      <dsp:spPr>
        <a:xfrm>
          <a:off x="1072371" y="2923"/>
          <a:ext cx="1085165" cy="1085165"/>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614953" y="141201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Parameter/Time Series Estimates</a:t>
          </a:r>
          <a:endParaRPr lang="en-US" sz="2700" kern="1200" dirty="0"/>
        </a:p>
      </dsp:txBody>
      <dsp:txXfrm rot="10800000">
        <a:off x="1886244" y="1412018"/>
        <a:ext cx="5063250" cy="1085165"/>
      </dsp:txXfrm>
    </dsp:sp>
    <dsp:sp modelId="{02A86A42-BA5B-4116-9B5D-6B106BECC35B}">
      <dsp:nvSpPr>
        <dsp:cNvPr id="0" name=""/>
        <dsp:cNvSpPr/>
      </dsp:nvSpPr>
      <dsp:spPr>
        <a:xfrm>
          <a:off x="1072371" y="1412018"/>
          <a:ext cx="1085165" cy="1085165"/>
        </a:xfrm>
        <a:prstGeom prst="ellipse">
          <a:avLst/>
        </a:prstGeom>
        <a:blipFill dpi="0" rotWithShape="1">
          <a:blip xmlns:r="http://schemas.openxmlformats.org/officeDocument/2006/relationships" r:embed="rId2"/>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C87378A-4D15-45A3-A59B-E58CBDB2CED0}">
      <dsp:nvSpPr>
        <dsp:cNvPr id="0" name=""/>
        <dsp:cNvSpPr/>
      </dsp:nvSpPr>
      <dsp:spPr>
        <a:xfrm rot="10800000">
          <a:off x="1614953" y="2821113"/>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Model diagnostics</a:t>
          </a:r>
          <a:endParaRPr lang="en-US" sz="2700" kern="1200" dirty="0"/>
        </a:p>
      </dsp:txBody>
      <dsp:txXfrm rot="10800000">
        <a:off x="1886244" y="2821113"/>
        <a:ext cx="5063250" cy="1085165"/>
      </dsp:txXfrm>
    </dsp:sp>
    <dsp:sp modelId="{9379E2F4-7961-43F2-89B3-060F4CA4D65E}">
      <dsp:nvSpPr>
        <dsp:cNvPr id="0" name=""/>
        <dsp:cNvSpPr/>
      </dsp:nvSpPr>
      <dsp:spPr>
        <a:xfrm>
          <a:off x="1072371" y="2821113"/>
          <a:ext cx="1085165" cy="1085165"/>
        </a:xfrm>
        <a:prstGeom prst="ellipse">
          <a:avLst/>
        </a:prstGeom>
        <a:blipFill>
          <a:blip xmlns:r="http://schemas.openxmlformats.org/officeDocument/2006/relationships" r:embed="rId3"/>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614953" y="4230208"/>
          <a:ext cx="5334541" cy="1085165"/>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78528" tIns="102870" rIns="192024" bIns="102870" numCol="1" spcCol="1270" anchor="ctr" anchorCtr="0">
          <a:noAutofit/>
        </a:bodyPr>
        <a:lstStyle/>
        <a:p>
          <a:pPr lvl="0" algn="ctr" defTabSz="1200150">
            <a:lnSpc>
              <a:spcPct val="90000"/>
            </a:lnSpc>
            <a:spcBef>
              <a:spcPct val="0"/>
            </a:spcBef>
            <a:spcAft>
              <a:spcPct val="35000"/>
            </a:spcAft>
          </a:pPr>
          <a:r>
            <a:rPr lang="en-US" sz="2700" kern="1200" dirty="0" smtClean="0"/>
            <a:t>Recommendations</a:t>
          </a:r>
          <a:endParaRPr lang="en-US" sz="2700" kern="1200" dirty="0"/>
        </a:p>
      </dsp:txBody>
      <dsp:txXfrm rot="10800000">
        <a:off x="1886244" y="4230208"/>
        <a:ext cx="5063250" cy="1085165"/>
      </dsp:txXfrm>
    </dsp:sp>
    <dsp:sp modelId="{B99405EE-7190-4381-B464-B9120128DF74}">
      <dsp:nvSpPr>
        <dsp:cNvPr id="0" name=""/>
        <dsp:cNvSpPr/>
      </dsp:nvSpPr>
      <dsp:spPr>
        <a:xfrm>
          <a:off x="1072371" y="4230208"/>
          <a:ext cx="1085165" cy="1085165"/>
        </a:xfrm>
        <a:prstGeom prst="ellipse">
          <a:avLst/>
        </a:prstGeom>
        <a:blipFill dpi="0" rotWithShape="1">
          <a:blip xmlns:r="http://schemas.openxmlformats.org/officeDocument/2006/relationships" r:embed="rId4"/>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fits to indices reasonable, model expects lower index than observed in 2023</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length for some data</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expects larger length-at-age in fit to recent conditional age-at-length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Continuing to estimate 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Retrospective pattern in estimated year-class 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dpi="0" rotWithShape="1">
          <a:blip xmlns:r="http://schemas.openxmlformats.org/officeDocument/2006/relationships" r:embed="rId5"/>
          <a:srcRect/>
          <a:stretch>
            <a:fillRect l="-98000" r="3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2025, then increase</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11/12/2023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11/12/2023 6:37:21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11/12/2023 6:37:21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11/12/2023 6:37:21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11/12/2023 6:37:21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11/12/2023 6:37:21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11/12/2023 6:37:21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11/12/2023 6:37:21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11/12/2023 6:37:21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11/12/2023 6:37:21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11/12/2023 6:37:21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11/12/2023 6:37:21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11/12/2023 6:37:21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11/12/2023 6:37:21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11/12/2023 6:37:21 AM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11/12/2023 6:37:21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11/12/2023 6:37:21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11/12/2023 6:37:21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11/12/2023 6:37:21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11/12/2023 6:37:21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jp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8.jpg"/><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18.jp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jp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jp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jp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8.jp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jpg"/><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49.jp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0.jpg"/><Relationship Id="rId1" Type="http://schemas.openxmlformats.org/officeDocument/2006/relationships/slideLayout" Target="../slideLayouts/slideLayout11.xml"/><Relationship Id="rId6" Type="http://schemas.openxmlformats.org/officeDocument/2006/relationships/image" Target="../media/image53.emf"/><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0.jpg"/><Relationship Id="rId1" Type="http://schemas.openxmlformats.org/officeDocument/2006/relationships/slideLayout" Target="../slideLayouts/slideLayout11.xml"/><Relationship Id="rId6" Type="http://schemas.openxmlformats.org/officeDocument/2006/relationships/image" Target="../media/image53.emf"/><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6.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4" Type="http://schemas.openxmlformats.org/officeDocument/2006/relationships/image" Target="../media/image40.jpg"/></Relationships>
</file>

<file path=ppt/slides/_rels/slide3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0.jp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67.png"/><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6.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0.jp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81.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0.jp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0.jp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80.jp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101.png"/><Relationship Id="rId4" Type="http://schemas.openxmlformats.org/officeDocument/2006/relationships/image" Target="../media/image80.jpg"/></Relationships>
</file>

<file path=ppt/slides/_rels/slide6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80.jpg"/><Relationship Id="rId1" Type="http://schemas.openxmlformats.org/officeDocument/2006/relationships/slideLayout" Target="../slideLayouts/slideLayout4.xml"/><Relationship Id="rId4" Type="http://schemas.openxmlformats.org/officeDocument/2006/relationships/image" Target="../media/image104.png"/></Relationships>
</file>

<file path=ppt/slides/_rels/slide7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and Ingrid 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2023,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055" y="856331"/>
            <a:ext cx="1320334" cy="1320334"/>
          </a:xfrm>
          <a:prstGeom prst="rect">
            <a:avLst/>
          </a:prstGeom>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p:spPr>
      </p:pic>
    </p:spTree>
    <p:extLst>
      <p:ext uri="{BB962C8B-B14F-4D97-AF65-F5344CB8AC3E}">
        <p14:creationId xmlns:p14="http://schemas.microsoft.com/office/powerpoint/2010/main" val="413446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35479804"/>
              </p:ext>
            </p:extLst>
          </p:nvPr>
        </p:nvGraphicFramePr>
        <p:xfrm>
          <a:off x="324648" y="1629194"/>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a:t>
                      </a:r>
                      <a:r>
                        <a:rPr lang="en-US" sz="1800" b="0" dirty="0" smtClean="0">
                          <a:effectLst/>
                          <a:latin typeface="Arial" panose="020B0604020202020204" pitchFamily="34" charset="0"/>
                          <a:cs typeface="Arial" panose="020B0604020202020204" pitchFamily="34" charset="0"/>
                        </a:rPr>
                        <a:t>abundance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a:t>
                      </a:r>
                      <a:r>
                        <a:rPr lang="en-US" sz="1800" b="0" dirty="0" smtClean="0">
                          <a:effectLst/>
                          <a:latin typeface="Arial" panose="020B0604020202020204" pitchFamily="34" charset="0"/>
                          <a:cs typeface="Arial" panose="020B0604020202020204" pitchFamily="34" charset="0"/>
                        </a:rPr>
                        <a:t>RPNs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descr="C:\AA - PH Stuff\Asmnts\goa_pcod\2023\plots\r4ss\data_plot2.png"/>
          <p:cNvPicPr/>
          <p:nvPr/>
        </p:nvPicPr>
        <p:blipFill rotWithShape="1">
          <a:blip r:embed="rId3" cstate="print">
            <a:extLst>
              <a:ext uri="{28A0092B-C50C-407E-A947-70E740481C1C}">
                <a14:useLocalDpi xmlns:a14="http://schemas.microsoft.com/office/drawing/2010/main" val="0"/>
              </a:ext>
            </a:extLst>
          </a:blip>
          <a:srcRect l="4401" t="9772" r="7449" b="7623"/>
          <a:stretch/>
        </p:blipFill>
        <p:spPr bwMode="auto">
          <a:xfrm>
            <a:off x="5057021" y="1796010"/>
            <a:ext cx="3723503" cy="378116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975654"/>
            <a:ext cx="4055265" cy="1310845"/>
          </a:xfrm>
        </p:spPr>
        <p:txBody>
          <a:bodyPr>
            <a:noAutofit/>
          </a:bodyPr>
          <a:lstStyle/>
          <a:p>
            <a:r>
              <a:rPr lang="en-US" sz="2100" dirty="0" smtClean="0"/>
              <a:t>Decreased since 2022</a:t>
            </a:r>
          </a:p>
          <a:p>
            <a:r>
              <a:rPr lang="en-US" sz="2100" dirty="0" smtClean="0"/>
              <a:t>Pot majority &gt; LL &gt; Trawl</a:t>
            </a:r>
          </a:p>
          <a:p>
            <a:r>
              <a:rPr lang="en-US" sz="2100" dirty="0" smtClean="0"/>
              <a:t>Large jig increase compared to previous years, others similar to what was seen in 2021</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12" name="Picture 11" descr="C:\AA - PH Stuff\Asmnts\goa_pcod\2023\plots\r4ss\catch2 landings stacked.png"/>
          <p:cNvPicPr/>
          <p:nvPr/>
        </p:nvPicPr>
        <p:blipFill rotWithShape="1">
          <a:blip r:embed="rId3" cstate="print">
            <a:extLst>
              <a:ext uri="{28A0092B-C50C-407E-A947-70E740481C1C}">
                <a14:useLocalDpi xmlns:a14="http://schemas.microsoft.com/office/drawing/2010/main" val="0"/>
              </a:ext>
            </a:extLst>
          </a:blip>
          <a:srcRect t="13497" r="6833" b="10893"/>
          <a:stretch/>
        </p:blipFill>
        <p:spPr bwMode="auto">
          <a:xfrm>
            <a:off x="4366053" y="1544874"/>
            <a:ext cx="4118920" cy="2172407"/>
          </a:xfrm>
          <a:prstGeom prst="rect">
            <a:avLst/>
          </a:prstGeom>
          <a:noFill/>
          <a:ln>
            <a:noFill/>
          </a:ln>
          <a:effectLst>
            <a:outerShdw blurRad="63500" sx="102000" sy="102000" algn="ctr" rotWithShape="0">
              <a:prstClr val="black">
                <a:alpha val="40000"/>
              </a:prstClr>
            </a:outerShdw>
          </a:effectLst>
        </p:spPr>
      </p:pic>
      <p:grpSp>
        <p:nvGrpSpPr>
          <p:cNvPr id="5" name="Group 4"/>
          <p:cNvGrpSpPr/>
          <p:nvPr/>
        </p:nvGrpSpPr>
        <p:grpSpPr>
          <a:xfrm>
            <a:off x="304801" y="3945925"/>
            <a:ext cx="7278954" cy="2636107"/>
            <a:chOff x="225202" y="3804109"/>
            <a:chExt cx="6826387" cy="2267177"/>
          </a:xfrm>
          <a:effectLst>
            <a:outerShdw blurRad="63500" sx="102000" sy="102000" algn="ctr" rotWithShape="0">
              <a:prstClr val="black">
                <a:alpha val="40000"/>
              </a:prstClr>
            </a:outerShdw>
          </a:effectLst>
        </p:grpSpPr>
        <p:pic>
          <p:nvPicPr>
            <p:cNvPr id="13" name="Picture 12" descr="C:\AA - PH Stuff\Asmnts\goa_pcod\2023\plots\other\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225202" y="3804109"/>
              <a:ext cx="3794863" cy="2267177"/>
            </a:xfrm>
            <a:prstGeom prst="rect">
              <a:avLst/>
            </a:prstGeom>
            <a:noFill/>
            <a:ln>
              <a:noFill/>
            </a:ln>
          </p:spPr>
        </p:pic>
        <p:pic>
          <p:nvPicPr>
            <p:cNvPr id="14" name="Picture 13" descr="C:\AA - PH Stuff\Asmnts\goa_pcod\2023\plots\other\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3653996" y="3804109"/>
              <a:ext cx="3397593" cy="2267177"/>
            </a:xfrm>
            <a:prstGeom prst="rect">
              <a:avLst/>
            </a:prstGeom>
            <a:noFill/>
            <a:ln>
              <a:noFill/>
            </a:ln>
          </p:spPr>
        </p:pic>
      </p:gr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2023 distribution similar to catch distribution since 2023</a:t>
            </a:r>
          </a:p>
          <a:p>
            <a:r>
              <a:rPr lang="en-US" sz="2100" dirty="0" smtClean="0"/>
              <a:t>For how much relative catch is taken by pot, very few observations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pic>
        <p:nvPicPr>
          <p:cNvPr id="8" name="Picture 7" descr="C:\AA - PH Stuff\Asmnts\goa_pcod\2023\plots\other\Commercial Catch of Pcod 2015_2023.jpeg"/>
          <p:cNvPicPr/>
          <p:nvPr/>
        </p:nvPicPr>
        <p:blipFill>
          <a:blip r:embed="rId3">
            <a:extLst>
              <a:ext uri="{28A0092B-C50C-407E-A947-70E740481C1C}">
                <a14:useLocalDpi xmlns:a14="http://schemas.microsoft.com/office/drawing/2010/main" val="0"/>
              </a:ext>
            </a:extLst>
          </a:blip>
          <a:srcRect/>
          <a:stretch>
            <a:fillRect/>
          </a:stretch>
        </p:blipFill>
        <p:spPr bwMode="auto">
          <a:xfrm>
            <a:off x="788289" y="2660821"/>
            <a:ext cx="3773016" cy="318875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704" t="1441" r="16770" b="4264"/>
          <a:stretch/>
        </p:blipFill>
        <p:spPr>
          <a:xfrm>
            <a:off x="4829835" y="2660821"/>
            <a:ext cx="3432716" cy="318520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AA - PH Stuff\Asmnts\goa_pcod\2023\plots\r4ss\comp_lendat_data_weighting_TA1.8_FshTrawl.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3129969" y="3746317"/>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descr="C:\AA - PH Stuff\Asmnts\goa_pcod\2023\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564"/>
          <a:stretch/>
        </p:blipFill>
        <p:spPr bwMode="auto">
          <a:xfrm>
            <a:off x="6075276" y="3313294"/>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descr="C:\AA - PH Stuff\Asmnts\goa_pcod\2023\plots\r4ss\comp_lendat_data_weighting_TA1.8_FshLL.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184662" y="4183112"/>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In general, mean length since 2015 larger than recent time periods (but on scale of that seen in 1990s)</a:t>
            </a:r>
          </a:p>
          <a:p>
            <a:r>
              <a:rPr lang="en-US" dirty="0" smtClean="0"/>
              <a:t>Larger mean length that resulted in Pot fishery for 2022 has come back down in 2023, likely a sampling artefact</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1087026" y="3746317"/>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035654" y="3383186"/>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7008044" y="3010899"/>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641" t="31531" r="1360" b="34789"/>
          <a:stretch/>
        </p:blipFill>
        <p:spPr>
          <a:xfrm>
            <a:off x="4747630" y="5295974"/>
            <a:ext cx="901623" cy="1320323"/>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5641" t="1594" r="1629" b="64310"/>
          <a:stretch/>
        </p:blipFill>
        <p:spPr>
          <a:xfrm>
            <a:off x="1832973" y="5632043"/>
            <a:ext cx="801176" cy="1201764"/>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30735" t="31670" r="46258" b="34927"/>
          <a:stretch/>
        </p:blipFill>
        <p:spPr>
          <a:xfrm>
            <a:off x="7704910" y="2708653"/>
            <a:ext cx="911728" cy="132365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1</a:t>
            </a:r>
            <a:r>
              <a:rPr lang="en-US" baseline="30000" dirty="0" smtClean="0"/>
              <a:t>st</a:t>
            </a:r>
            <a:r>
              <a:rPr lang="en-US" dirty="0" smtClean="0"/>
              <a:t> pass evaluating observed effort of Pot fleet: distribution of length samples</a:t>
            </a:r>
          </a:p>
          <a:p>
            <a:endParaRPr lang="en-US" dirty="0"/>
          </a:p>
          <a:p>
            <a:endParaRPr lang="en-US" dirty="0" smtClean="0"/>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18</a:t>
            </a:fld>
            <a:endParaRPr lang="en-US" sz="1400" dirty="0"/>
          </a:p>
        </p:txBody>
      </p:sp>
      <p:pic>
        <p:nvPicPr>
          <p:cNvPr id="20" name="Picture 19" descr="C:\AA - PH Stuff\Asmnts\goa_pcod\2023\plots\other\sampling_rates.png"/>
          <p:cNvPicPr/>
          <p:nvPr/>
        </p:nvPicPr>
        <p:blipFill>
          <a:blip r:embed="rId3">
            <a:extLst>
              <a:ext uri="{28A0092B-C50C-407E-A947-70E740481C1C}">
                <a14:useLocalDpi xmlns:a14="http://schemas.microsoft.com/office/drawing/2010/main" val="0"/>
              </a:ext>
            </a:extLst>
          </a:blip>
          <a:srcRect/>
          <a:stretch>
            <a:fillRect/>
          </a:stretch>
        </p:blipFill>
        <p:spPr bwMode="auto">
          <a:xfrm>
            <a:off x="2223591" y="2100649"/>
            <a:ext cx="4294783" cy="437767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66282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500273"/>
            <a:ext cx="8224253" cy="5279468"/>
          </a:xfrm>
        </p:spPr>
        <p:txBody>
          <a:bodyPr>
            <a:normAutofit/>
          </a:bodyPr>
          <a:lstStyle/>
          <a:p>
            <a:r>
              <a:rPr lang="en-US" dirty="0" smtClean="0"/>
              <a:t>2</a:t>
            </a:r>
            <a:r>
              <a:rPr lang="en-US" baseline="30000" dirty="0" smtClean="0"/>
              <a:t>nd</a:t>
            </a:r>
            <a:r>
              <a:rPr lang="en-US" dirty="0" smtClean="0"/>
              <a:t> pass evaluating observed effort by gear type (Trawl, Longline, Pot):</a:t>
            </a:r>
          </a:p>
          <a:p>
            <a:pPr lvl="1"/>
            <a:r>
              <a:rPr lang="en-US" dirty="0" smtClean="0"/>
              <a:t>Relative proportion of catch by gear type: gear specific catch divided by total annual catch</a:t>
            </a:r>
          </a:p>
          <a:p>
            <a:pPr lvl="1"/>
            <a:r>
              <a:rPr lang="en-US" dirty="0" smtClean="0"/>
              <a:t>Relative proportion of observed catch by gear type: </a:t>
            </a:r>
          </a:p>
          <a:p>
            <a:pPr lvl="2"/>
            <a:r>
              <a:rPr lang="en-US" dirty="0" smtClean="0"/>
              <a:t>Step 1: for each gear type, divide observed catch (extrapolated weight summed across hauls, converted to </a:t>
            </a:r>
            <a:r>
              <a:rPr lang="en-US" dirty="0" err="1" smtClean="0"/>
              <a:t>mt</a:t>
            </a:r>
            <a:r>
              <a:rPr lang="en-US" dirty="0" smtClean="0"/>
              <a:t>) by total catch</a:t>
            </a:r>
          </a:p>
          <a:p>
            <a:pPr lvl="2"/>
            <a:r>
              <a:rPr lang="en-US" dirty="0" smtClean="0"/>
              <a:t>Step 2: with proportions from Step 1, compute relative proportions as the gear type specific proportion divided by the sum of the proportions across gear types</a:t>
            </a:r>
          </a:p>
          <a:p>
            <a:pPr lvl="2"/>
            <a:r>
              <a:rPr lang="en-US" dirty="0" smtClean="0"/>
              <a:t>Simple example: 10% of total catch observed for gear type 1, 5% of total catch observed for gear type 2 =&gt; 66% of relative </a:t>
            </a:r>
            <a:r>
              <a:rPr lang="en-US" dirty="0"/>
              <a:t>proportion of observed catch </a:t>
            </a:r>
            <a:r>
              <a:rPr lang="en-US" dirty="0" smtClean="0"/>
              <a:t>is for gear type 1, 33% for gear type 2. If the observed catch rates were the same (i.e., 50/50), then the catch is observed proportional to the overall relative catch by gear type – so what we’re looking for is an even split among gear types</a:t>
            </a:r>
          </a:p>
          <a:p>
            <a:pPr lvl="1"/>
            <a:r>
              <a:rPr lang="en-US" dirty="0" smtClean="0"/>
              <a:t>Relative proportion of observed catch sampled for length frequency by gear type:</a:t>
            </a:r>
          </a:p>
          <a:p>
            <a:pPr lvl="2"/>
            <a:r>
              <a:rPr lang="en-US" dirty="0" smtClean="0"/>
              <a:t>Same procedure as for observed catch, but use observed catch from hauls that have length frequency sampling</a:t>
            </a:r>
            <a:endParaRPr lang="en-US" dirty="0"/>
          </a:p>
          <a:p>
            <a:pPr lvl="2"/>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3685922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2023 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71" y="1990064"/>
            <a:ext cx="4781434" cy="4781434"/>
          </a:xfrm>
          <a:prstGeom prst="rect">
            <a:avLst/>
          </a:prstGeom>
          <a:noFill/>
          <a:ln>
            <a:noFill/>
          </a:ln>
          <a:effectLst>
            <a:outerShdw blurRad="63500" sx="102000" sy="102000" algn="ctr"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247" y="1838268"/>
            <a:ext cx="3763295" cy="376329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90534"/>
            <a:ext cx="4755924" cy="4755924"/>
          </a:xfrm>
          <a:prstGeom prst="rect">
            <a:avLst/>
          </a:prstGeom>
          <a:noFill/>
          <a:ln>
            <a:noFill/>
          </a:ln>
          <a:effectLst>
            <a:outerShdw blurRad="63500" sx="102000" sy="102000" algn="ctr" rotWithShape="0">
              <a:prstClr val="black">
                <a:alpha val="40000"/>
              </a:prstClr>
            </a:outerShdw>
          </a:effectLst>
        </p:spPr>
      </p:pic>
      <p:sp>
        <p:nvSpPr>
          <p:cNvPr id="8" name="Right Arrow 7"/>
          <p:cNvSpPr/>
          <p:nvPr/>
        </p:nvSpPr>
        <p:spPr>
          <a:xfrm>
            <a:off x="5058032" y="3756454"/>
            <a:ext cx="1054443" cy="34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735" t="31670" r="45980" b="34512"/>
          <a:stretch/>
        </p:blipFill>
        <p:spPr>
          <a:xfrm>
            <a:off x="6272106" y="2562581"/>
            <a:ext cx="2122250" cy="30823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512267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fontScale="92500" lnSpcReduction="20000"/>
          </a:bodyPr>
          <a:lstStyle/>
          <a:p>
            <a:r>
              <a:rPr lang="en-US" dirty="0" smtClean="0"/>
              <a:t>Getting </a:t>
            </a:r>
            <a:r>
              <a:rPr lang="en-US" dirty="0" err="1" smtClean="0"/>
              <a:t>Pcod</a:t>
            </a:r>
            <a:r>
              <a:rPr lang="en-US" dirty="0" smtClean="0"/>
              <a:t> in pelagic trawls (can be thought of as index of juveniles)</a:t>
            </a:r>
          </a:p>
          <a:p>
            <a:r>
              <a:rPr lang="en-US" dirty="0" smtClean="0"/>
              <a:t>SWF bycatch on increasing trend (index of adults)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1930967"/>
            <a:ext cx="3695476" cy="3695476"/>
          </a:xfrm>
          <a:prstGeom prst="rect">
            <a:avLst/>
          </a:prstGeom>
          <a:noFill/>
          <a:ln>
            <a:no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85" y="3354817"/>
            <a:ext cx="4025728" cy="23004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56575" y="4853184"/>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23</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370983" y="2767408"/>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A - PH Stuff\Asmnts\goa_pcod\2023\plots\r4ss\comp_lendat_data_weighting_TA1.8_Srv.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142300" y="674689"/>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3830902" y="745890"/>
            <a:ext cx="1647152" cy="1504751"/>
          </a:xfrm>
        </p:spPr>
        <p:txBody>
          <a:bodyPr>
            <a:normAutofit/>
          </a:bodyPr>
          <a:lstStyle/>
          <a:p>
            <a:r>
              <a:rPr lang="en-US" dirty="0" smtClean="0"/>
              <a:t>Trawl survey mean length variable</a:t>
            </a:r>
          </a:p>
        </p:txBody>
      </p:sp>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1225696" y="4434053"/>
            <a:ext cx="1647152" cy="1532552"/>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pic>
        <p:nvPicPr>
          <p:cNvPr id="12" name="Picture 11" descr="C:\AA - PH Stuff\Asmnts\goa_pcod\2023\plots\r4ss\comp_lendat_data_weighting_TA1.8_LLSrv.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2869121" y="3117595"/>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188" t="1594" r="23805" b="34511"/>
          <a:stretch/>
        </p:blipFill>
        <p:spPr>
          <a:xfrm>
            <a:off x="5334718" y="674689"/>
            <a:ext cx="833541" cy="2314834"/>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0596" t="1317" r="46258" b="34650"/>
          <a:stretch/>
        </p:blipFill>
        <p:spPr>
          <a:xfrm>
            <a:off x="365218" y="4126343"/>
            <a:ext cx="864206" cy="23907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below mean in 2023</a:t>
            </a:r>
          </a:p>
        </p:txBody>
      </p:sp>
      <p:pic>
        <p:nvPicPr>
          <p:cNvPr id="7" name="Picture 6" descr="C:\AA - PH Stuff\Asmnts\goa_pcod\2023\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836938" y="1204853"/>
            <a:ext cx="5135494" cy="48202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sea surface temperature</a:t>
            </a:r>
          </a:p>
          <a:p>
            <a:r>
              <a:rPr lang="en-US" dirty="0" smtClean="0"/>
              <a:t>No marine heat wave days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6" y="3982333"/>
            <a:ext cx="5828279" cy="2590346"/>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265" r="24835" b="11745"/>
          <a:stretch/>
        </p:blipFill>
        <p:spPr>
          <a:xfrm>
            <a:off x="659026" y="1548713"/>
            <a:ext cx="3551164" cy="30232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295399"/>
            <a:ext cx="4816561" cy="4816561"/>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4" name="Picture 3"/>
          <p:cNvPicPr>
            <a:picLocks noChangeAspect="1"/>
          </p:cNvPicPr>
          <p:nvPr/>
        </p:nvPicPr>
        <p:blipFill>
          <a:blip r:embed="rId4"/>
          <a:stretch>
            <a:fillRect/>
          </a:stretch>
        </p:blipFill>
        <p:spPr>
          <a:xfrm>
            <a:off x="5239264" y="1501837"/>
            <a:ext cx="2929693" cy="1657535"/>
          </a:xfrm>
          <a:prstGeom prst="rect">
            <a:avLst/>
          </a:prstGeom>
          <a:noFill/>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9264" y="3582352"/>
            <a:ext cx="2929693" cy="19531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grpSp>
        <p:nvGrpSpPr>
          <p:cNvPr id="4" name="Group 3"/>
          <p:cNvGrpSpPr/>
          <p:nvPr/>
        </p:nvGrpSpPr>
        <p:grpSpPr>
          <a:xfrm>
            <a:off x="5766349" y="1960338"/>
            <a:ext cx="2335552" cy="3431059"/>
            <a:chOff x="5216611" y="457200"/>
            <a:chExt cx="2335552" cy="3431059"/>
          </a:xfrm>
        </p:grpSpPr>
        <p:pic>
          <p:nvPicPr>
            <p:cNvPr id="17" name="Picture 16"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8" name="Picture 17"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9" name="Picture 18" descr="C:\AA - PH Stuff\Asmnts\goa_pcod\2023\plots\other\poll_bycatch.png"/>
            <p:cNvPicPr/>
            <p:nvPr/>
          </p:nvPicPr>
          <p:blipFill rotWithShape="1">
            <a:blip r:embed="rId8">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spTree>
    <p:extLst>
      <p:ext uri="{BB962C8B-B14F-4D97-AF65-F5344CB8AC3E}">
        <p14:creationId xmlns:p14="http://schemas.microsoft.com/office/powerpoint/2010/main" val="9008980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4085228638"/>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30</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865210686"/>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059178" y="667264"/>
            <a:ext cx="4715323" cy="4465453"/>
            <a:chOff x="976529" y="477794"/>
            <a:chExt cx="5943612" cy="546801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291"/>
            <a:stretch/>
          </p:blipFill>
          <p:spPr>
            <a:xfrm>
              <a:off x="976529" y="2701185"/>
              <a:ext cx="5943612" cy="324461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5685" b="12105"/>
            <a:stretch/>
          </p:blipFill>
          <p:spPr>
            <a:xfrm>
              <a:off x="976529" y="477794"/>
              <a:ext cx="5943612" cy="2641179"/>
            </a:xfrm>
            <a:prstGeom prst="rect">
              <a:avLst/>
            </a:prstGeom>
          </p:spPr>
        </p:pic>
      </p:grpSp>
      <p:sp>
        <p:nvSpPr>
          <p:cNvPr id="4" name="Rectangle 3"/>
          <p:cNvSpPr/>
          <p:nvPr/>
        </p:nvSpPr>
        <p:spPr>
          <a:xfrm>
            <a:off x="446399" y="5132717"/>
            <a:ext cx="8227033" cy="1276708"/>
          </a:xfrm>
          <a:prstGeom prst="rect">
            <a:avLst/>
          </a:prstGeom>
          <a:blipFill dpi="0" rotWithShape="1">
            <a:blip r:embed="rId4">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3439784" cy="4246082"/>
          </a:xfrm>
        </p:spPr>
        <p:txBody>
          <a:bodyPr>
            <a:normAutofit lnSpcReduction="10000"/>
          </a:bodyPr>
          <a:lstStyle/>
          <a:p>
            <a:r>
              <a:rPr lang="en-US" dirty="0" smtClean="0"/>
              <a:t>Trawl survey fit between lows in 2017 &amp; 2021 and larger in 2019 &amp; 2023 – model expects less abundance than observed in 2023</a:t>
            </a:r>
          </a:p>
          <a:p>
            <a:endParaRPr lang="en-US" dirty="0"/>
          </a:p>
          <a:p>
            <a:r>
              <a:rPr lang="en-US" dirty="0" smtClean="0"/>
              <a:t>Pattern of expecting larger RPN from longline survey in 5 of last 6 years, but</a:t>
            </a:r>
            <a:r>
              <a:rPr lang="en-US" dirty="0"/>
              <a:t>, model expects less abundance than observed in </a:t>
            </a:r>
            <a:r>
              <a:rPr lang="en-US" dirty="0" smtClean="0"/>
              <a:t>2023</a:t>
            </a:r>
            <a:endParaRPr lang="en-US" dirty="0"/>
          </a:p>
        </p:txBody>
      </p:sp>
      <p:sp>
        <p:nvSpPr>
          <p:cNvPr id="13" name="Text Box 2"/>
          <p:cNvSpPr txBox="1">
            <a:spLocks noChangeArrowheads="1"/>
          </p:cNvSpPr>
          <p:nvPr/>
        </p:nvSpPr>
        <p:spPr bwMode="auto">
          <a:xfrm>
            <a:off x="6747146" y="2948344"/>
            <a:ext cx="185436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4559915" y="736448"/>
            <a:ext cx="2747980" cy="300374"/>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8227033" cy="4246082"/>
          </a:xfrm>
        </p:spPr>
        <p:txBody>
          <a:bodyPr>
            <a:normAutofit/>
          </a:bodyPr>
          <a:lstStyle/>
          <a:p>
            <a:r>
              <a:rPr lang="en-US" dirty="0" smtClean="0"/>
              <a:t>Evaluated longline survey environmental link with 2 tests (use AIC for comparison):</a:t>
            </a:r>
          </a:p>
          <a:p>
            <a:pPr marL="666900" lvl="1" indent="-342900">
              <a:buFont typeface="+mj-lt"/>
              <a:buAutoNum type="arabicPeriod"/>
            </a:pPr>
            <a:r>
              <a:rPr lang="en-US" dirty="0" smtClean="0"/>
              <a:t>Remove environmental link</a:t>
            </a:r>
          </a:p>
          <a:p>
            <a:pPr marL="666900" lvl="1" indent="-342900">
              <a:buFont typeface="+mj-lt"/>
              <a:buAutoNum type="arabicPeriod"/>
            </a:pPr>
            <a:r>
              <a:rPr lang="en-US" dirty="0" smtClean="0"/>
              <a:t>Generate ‘white noise’ with N(0,1) and use as environment</a:t>
            </a:r>
          </a:p>
          <a:p>
            <a:r>
              <a:rPr lang="en-US" dirty="0" smtClean="0"/>
              <a:t>Test 1 </a:t>
            </a:r>
            <a:r>
              <a:rPr lang="el-GR" dirty="0" smtClean="0"/>
              <a:t>Δ</a:t>
            </a:r>
            <a:r>
              <a:rPr lang="en-US" dirty="0" smtClean="0"/>
              <a:t>AIC = 11.4, Test 2 average </a:t>
            </a:r>
            <a:r>
              <a:rPr lang="el-GR" dirty="0"/>
              <a:t>Δ</a:t>
            </a:r>
            <a:r>
              <a:rPr lang="en-US" dirty="0"/>
              <a:t>AIC = </a:t>
            </a:r>
            <a:r>
              <a:rPr lang="en-US" dirty="0" smtClean="0"/>
              <a:t>6.9 (45 of 50 runs 19.1b AIC smaller than white noise)</a:t>
            </a:r>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19526386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upward shift in 2023 assessment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3163328" y="716691"/>
            <a:ext cx="5601731" cy="4085968"/>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In general, model fit to length comp data reasonable</a:t>
            </a:r>
          </a:p>
          <a:p>
            <a:r>
              <a:rPr lang="en-US" dirty="0" smtClean="0"/>
              <a:t>Slight misfit for survey length comp</a:t>
            </a:r>
          </a:p>
          <a:p>
            <a:r>
              <a:rPr lang="en-US" dirty="0" smtClean="0"/>
              <a:t>Keep in mind:</a:t>
            </a:r>
            <a:r>
              <a:rPr lang="en-US" dirty="0"/>
              <a:t> </a:t>
            </a:r>
            <a:r>
              <a:rPr lang="en-US" dirty="0" smtClean="0"/>
              <a:t>weighted ½ of fishery</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344" y="714969"/>
            <a:ext cx="4261023" cy="4261023"/>
          </a:xfrm>
          <a:prstGeom prst="rect">
            <a:avLst/>
          </a:prstGeom>
          <a:solidFill>
            <a:schemeClr val="bg1"/>
          </a:solid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27471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8"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6909" y="717140"/>
            <a:ext cx="4796367"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pPr marL="0" indent="0">
              <a:buNone/>
            </a:pPr>
            <a:endParaRPr lang="en-US" dirty="0" smtClean="0"/>
          </a:p>
          <a:p>
            <a:r>
              <a:rPr lang="en-US" dirty="0"/>
              <a:t>Recruitment </a:t>
            </a:r>
            <a:r>
              <a:rPr lang="en-US" dirty="0" smtClean="0"/>
              <a:t>decreased in </a:t>
            </a:r>
            <a:r>
              <a:rPr lang="en-US" dirty="0"/>
              <a:t>the </a:t>
            </a:r>
            <a:r>
              <a:rPr lang="en-US" dirty="0" smtClean="0"/>
              <a:t>2023 </a:t>
            </a:r>
            <a:r>
              <a:rPr lang="en-US" dirty="0"/>
              <a:t>assessment compared to </a:t>
            </a:r>
            <a:r>
              <a:rPr lang="en-US" dirty="0" smtClean="0"/>
              <a:t>2022</a:t>
            </a:r>
            <a:endParaRPr lang="en-US" dirty="0"/>
          </a:p>
          <a:p>
            <a:endParaRPr lang="en-US" dirty="0"/>
          </a:p>
          <a:p>
            <a:endParaRPr lang="en-US" dirty="0" smtClean="0"/>
          </a:p>
          <a:p>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5710" r="4401" b="10867"/>
          <a:stretch/>
        </p:blipFill>
        <p:spPr>
          <a:xfrm>
            <a:off x="4750848" y="717140"/>
            <a:ext cx="4147300" cy="1960157"/>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0848" y="2730885"/>
            <a:ext cx="3052716" cy="234824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900050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03" y="1263856"/>
            <a:ext cx="5862767" cy="3350153"/>
          </a:xfrm>
          <a:prstGeom prst="rect">
            <a:avLst/>
          </a:prstGeom>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365596" y="1386203"/>
            <a:ext cx="2564220" cy="3746514"/>
          </a:xfrm>
        </p:spPr>
        <p:txBody>
          <a:bodyPr>
            <a:normAutofit/>
          </a:bodyPr>
          <a:lstStyle/>
          <a:p>
            <a:r>
              <a:rPr lang="en-US" dirty="0" smtClean="0"/>
              <a:t>M decreased in 2023 assessment compared to 2022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133" y="605774"/>
            <a:ext cx="3124299" cy="17853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decreased in 2022 for all fleets, Pot fleet continues to have largest F (keep in mind </a:t>
            </a:r>
            <a:r>
              <a:rPr lang="en-US" dirty="0" err="1" smtClean="0"/>
              <a:t>selex</a:t>
            </a:r>
            <a:r>
              <a:rPr lang="en-US" dirty="0" smtClean="0"/>
              <a:t> though)</a:t>
            </a:r>
          </a:p>
        </p:txBody>
      </p:sp>
      <p:pic>
        <p:nvPicPr>
          <p:cNvPr id="8" name="Picture 7"/>
          <p:cNvPicPr/>
          <p:nvPr/>
        </p:nvPicPr>
        <p:blipFill rotWithShape="1">
          <a:blip r:embed="rId3">
            <a:extLst>
              <a:ext uri="{28A0092B-C50C-407E-A947-70E740481C1C}">
                <a14:useLocalDpi xmlns:a14="http://schemas.microsoft.com/office/drawing/2010/main" val="0"/>
              </a:ext>
            </a:extLst>
          </a:blip>
          <a:srcRect b="7503"/>
          <a:stretch/>
        </p:blipFill>
        <p:spPr bwMode="auto">
          <a:xfrm>
            <a:off x="3451654" y="691978"/>
            <a:ext cx="5123935" cy="422601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projected to decrease in near term, then increase</a:t>
            </a:r>
          </a:p>
          <a:p>
            <a:endParaRPr lang="en-US" dirty="0"/>
          </a:p>
          <a:p>
            <a:r>
              <a:rPr lang="en-US" dirty="0" smtClean="0"/>
              <a:t>Low recent recruitment estimates with precision, projected average recruitment larger than recent recruitments (since 2014)</a:t>
            </a:r>
          </a:p>
        </p:txBody>
      </p:sp>
      <p:pic>
        <p:nvPicPr>
          <p:cNvPr id="8" name="Picture 7" descr="C:\AA - PH Stuff\Asmnts\goa_pcod\2023\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4135395" y="716521"/>
            <a:ext cx="4215714" cy="414043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specific</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85000" lnSpcReduction="20000"/>
          </a:bodyPr>
          <a:lstStyle/>
          <a:p>
            <a:r>
              <a:rPr lang="en-US" i="1" dirty="0" smtClean="0"/>
              <a:t>Specific </a:t>
            </a:r>
            <a:r>
              <a:rPr lang="en-US" i="1" dirty="0"/>
              <a:t>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dirty="0" smtClean="0"/>
              <a:t>Model diagnostics:</a:t>
            </a:r>
          </a:p>
          <a:p>
            <a:pPr lvl="1"/>
            <a:r>
              <a:rPr lang="en-US" dirty="0" smtClean="0"/>
              <a:t>Leave-one-out: leave a year of data out, leave an updated data source out for current year</a:t>
            </a:r>
          </a:p>
          <a:p>
            <a:pPr lvl="1"/>
            <a:r>
              <a:rPr lang="en-US" dirty="0" smtClean="0"/>
              <a:t>MCMC: key parameter histograms, mixing, correlation</a:t>
            </a:r>
          </a:p>
          <a:p>
            <a:pPr lvl="1"/>
            <a:r>
              <a:rPr lang="en-US" dirty="0" smtClean="0"/>
              <a:t>Retrospective: data and model for SSB, data for recruitment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bg1"/>
                </a:solidFill>
              </a:rPr>
              <a:t>Results: model diagnostics</a:t>
            </a:r>
            <a:endParaRPr lang="en-US" dirty="0">
              <a:solidFill>
                <a:schemeClr val="bg1"/>
              </a:solidFill>
            </a:endParaRPr>
          </a:p>
        </p:txBody>
      </p:sp>
    </p:spTree>
    <p:extLst>
      <p:ext uri="{BB962C8B-B14F-4D97-AF65-F5344CB8AC3E}">
        <p14:creationId xmlns:p14="http://schemas.microsoft.com/office/powerpoint/2010/main" val="6147030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In terms of forecasts, 2022 &amp; 2023 data most influential in last 10 years, driven by index data sources</a:t>
            </a:r>
          </a:p>
          <a:p>
            <a:pPr lvl="1"/>
            <a:r>
              <a:rPr lang="en-US" dirty="0" smtClean="0"/>
              <a:t>Jitter: (CV </a:t>
            </a:r>
            <a:r>
              <a:rPr lang="en-US" dirty="0"/>
              <a:t>of 0.05 and 50 </a:t>
            </a:r>
            <a:r>
              <a:rPr lang="en-US" dirty="0" smtClean="0"/>
              <a:t>runs) 49 </a:t>
            </a:r>
            <a:r>
              <a:rPr lang="en-US" dirty="0"/>
              <a:t>of the 50 </a:t>
            </a:r>
            <a:r>
              <a:rPr lang="en-US" dirty="0" smtClean="0"/>
              <a:t>converged; 80% at MLE</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41</a:t>
            </a:fld>
            <a:endParaRPr lang="en-US" sz="1400" dirty="0"/>
          </a:p>
        </p:txBody>
      </p:sp>
      <p:pic>
        <p:nvPicPr>
          <p:cNvPr id="8" name="Picture 7" descr="C:\AA - PH Stuff\Asmnts\goa_pcod\2023\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107092" y="2025198"/>
            <a:ext cx="4246719" cy="4454415"/>
          </a:xfrm>
          <a:prstGeom prst="rect">
            <a:avLst/>
          </a:prstGeom>
          <a:noFill/>
          <a:ln>
            <a:noFill/>
          </a:ln>
          <a:effectLst>
            <a:outerShdw blurRad="63500" sx="102000" sy="102000" algn="ctr" rotWithShape="0">
              <a:prstClr val="black">
                <a:alpha val="40000"/>
              </a:prstClr>
            </a:outerShdw>
          </a:effectLst>
        </p:spPr>
      </p:pic>
      <p:pic>
        <p:nvPicPr>
          <p:cNvPr id="9" name="Picture 8"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77379" y="2025198"/>
            <a:ext cx="4520514" cy="446490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 </a:t>
            </a:r>
          </a:p>
          <a:p>
            <a:pPr lvl="1"/>
            <a:r>
              <a:rPr lang="en-US" dirty="0" smtClean="0"/>
              <a:t>MLE and MCMC estimates of key parameters in agreement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42</a:t>
            </a:fld>
            <a:endParaRPr lang="en-US" sz="1400" dirty="0"/>
          </a:p>
        </p:txBody>
      </p:sp>
      <p:pic>
        <p:nvPicPr>
          <p:cNvPr id="7" name="Picture 6" descr="C:\AA - PH Stuff\Asmnts\goa_pcod\2023\plots\other\param_mcmc.png"/>
          <p:cNvPicPr/>
          <p:nvPr/>
        </p:nvPicPr>
        <p:blipFill>
          <a:blip r:embed="rId2">
            <a:extLst>
              <a:ext uri="{28A0092B-C50C-407E-A947-70E740481C1C}">
                <a14:useLocalDpi xmlns:a14="http://schemas.microsoft.com/office/drawing/2010/main" val="0"/>
              </a:ext>
            </a:extLst>
          </a:blip>
          <a:srcRect/>
          <a:stretch>
            <a:fillRect/>
          </a:stretch>
        </p:blipFill>
        <p:spPr bwMode="auto">
          <a:xfrm>
            <a:off x="1977082" y="1644009"/>
            <a:ext cx="5231026" cy="502864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499751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a:bodyPr>
          <a:lstStyle/>
          <a:p>
            <a:r>
              <a:rPr lang="en-US" dirty="0" smtClean="0"/>
              <a:t>Model diagnostics: MCMC</a:t>
            </a:r>
          </a:p>
          <a:p>
            <a:pPr lvl="1"/>
            <a:r>
              <a:rPr lang="en-US" dirty="0" smtClean="0"/>
              <a:t>Chains are mixed, correlations that come up are what we would expect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pic>
        <p:nvPicPr>
          <p:cNvPr id="5" name="Picture 4" descr="C:\AA - PH Stuff\Asmnts\goa_pcod\2023\plots\other\param_mcmc_nuts.png"/>
          <p:cNvPicPr/>
          <p:nvPr/>
        </p:nvPicPr>
        <p:blipFill>
          <a:blip r:embed="rId2">
            <a:extLst>
              <a:ext uri="{28A0092B-C50C-407E-A947-70E740481C1C}">
                <a14:useLocalDpi xmlns:a14="http://schemas.microsoft.com/office/drawing/2010/main" val="0"/>
              </a:ext>
            </a:extLst>
          </a:blip>
          <a:srcRect/>
          <a:stretch>
            <a:fillRect/>
          </a:stretch>
        </p:blipFill>
        <p:spPr bwMode="auto">
          <a:xfrm>
            <a:off x="1869989" y="1639329"/>
            <a:ext cx="5121876" cy="47739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33029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rcRect/>
          <a:stretch>
            <a:fillRect/>
          </a:stretch>
        </p:blipFill>
        <p:spPr bwMode="auto">
          <a:xfrm>
            <a:off x="313038" y="2080996"/>
            <a:ext cx="4331703" cy="2916323"/>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820573" y="3154789"/>
            <a:ext cx="4059816" cy="1730837"/>
          </a:xfrm>
        </p:spPr>
        <p:txBody>
          <a:bodyPr>
            <a:normAutofit/>
          </a:bodyPr>
          <a:lstStyle/>
          <a:p>
            <a:r>
              <a:rPr lang="en-US" dirty="0" smtClean="0"/>
              <a:t>Low recent SSB retrospective pattern in both model and data (but increased from 2022)</a:t>
            </a:r>
          </a:p>
        </p:txBody>
      </p:sp>
      <p:pic>
        <p:nvPicPr>
          <p:cNvPr id="7" name="Picture 6" descr="C:\AA - PH Stuff\Asmnts\goa_pcod\2023\plots\other\retro_SSB.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4052" y="636935"/>
            <a:ext cx="5199380" cy="2752725"/>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pic>
        <p:nvPicPr>
          <p:cNvPr id="8" name="Picture 7" descr="C:\AA - PH Stuff\Asmnts\goa_pcod\2023\plots\other\yc_retro.png"/>
          <p:cNvPicPr/>
          <p:nvPr/>
        </p:nvPicPr>
        <p:blipFill>
          <a:blip r:embed="rId3">
            <a:extLst>
              <a:ext uri="{28A0092B-C50C-407E-A947-70E740481C1C}">
                <a14:useLocalDpi xmlns:a14="http://schemas.microsoft.com/office/drawing/2010/main" val="0"/>
              </a:ext>
            </a:extLst>
          </a:blip>
          <a:srcRect/>
          <a:stretch>
            <a:fillRect/>
          </a:stretch>
        </p:blipFill>
        <p:spPr bwMode="auto">
          <a:xfrm>
            <a:off x="3317918" y="1330960"/>
            <a:ext cx="5210175" cy="2976880"/>
          </a:xfrm>
          <a:prstGeom prst="rect">
            <a:avLst/>
          </a:prstGeom>
          <a:noFill/>
          <a:effectLst>
            <a:outerShdw blurRad="63500" sx="102000" sy="102000" algn="ctr" rotWithShape="0">
              <a:prstClr val="black">
                <a:alpha val="40000"/>
              </a:prstClr>
            </a:outerShdw>
          </a:effectLst>
        </p:spPr>
      </p:pic>
      <p:sp>
        <p:nvSpPr>
          <p:cNvPr id="9" name="Content Placeholder 2">
            <a:extLst>
              <a:ext uri="{FF2B5EF4-FFF2-40B4-BE49-F238E27FC236}">
                <a16:creationId xmlns:a16="http://schemas.microsoft.com/office/drawing/2014/main" id="{2620E0F9-AA6E-4737-8125-E84B25CA6788}"/>
              </a:ext>
            </a:extLst>
          </p:cNvPr>
          <p:cNvSpPr txBox="1">
            <a:spLocks/>
          </p:cNvSpPr>
          <p:nvPr/>
        </p:nvSpPr>
        <p:spPr>
          <a:xfrm>
            <a:off x="446399" y="538639"/>
            <a:ext cx="2596551" cy="430371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Positive retrospective pattern in recruitment: continues to decrease year-class strength as data added</a:t>
            </a:r>
          </a:p>
        </p:txBody>
      </p:sp>
    </p:spTree>
    <p:extLst>
      <p:ext uri="{BB962C8B-B14F-4D97-AF65-F5344CB8AC3E}">
        <p14:creationId xmlns:p14="http://schemas.microsoft.com/office/powerpoint/2010/main" val="13711061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705318432"/>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46</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8" y="903888"/>
            <a:ext cx="8227034" cy="3746514"/>
          </a:xfrm>
        </p:spPr>
        <p:txBody>
          <a:bodyPr>
            <a:normAutofit/>
          </a:bodyPr>
          <a:lstStyle/>
          <a:p>
            <a:r>
              <a:rPr lang="en-US" dirty="0" smtClean="0"/>
              <a:t>Recommendations:</a:t>
            </a:r>
          </a:p>
          <a:p>
            <a:pPr lvl="1"/>
            <a:r>
              <a:rPr lang="en-US" dirty="0" smtClean="0"/>
              <a:t>Stock status</a:t>
            </a:r>
          </a:p>
          <a:p>
            <a:pPr lvl="1"/>
            <a:r>
              <a:rPr lang="en-US" dirty="0" smtClean="0"/>
              <a:t>Risk table</a:t>
            </a:r>
          </a:p>
          <a:p>
            <a:pPr lvl="1"/>
            <a:r>
              <a:rPr lang="en-US" dirty="0" smtClean="0"/>
              <a:t>ABC/OFL recommendations</a:t>
            </a:r>
          </a:p>
          <a:p>
            <a:pPr lvl="1"/>
            <a:r>
              <a:rPr lang="en-US" dirty="0" smtClean="0"/>
              <a:t>Apportionment</a:t>
            </a:r>
          </a:p>
        </p:txBody>
      </p:sp>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8063287"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chemeClr val="bg1"/>
                </a:solidFill>
              </a:rPr>
              <a:t>Results: recommendations</a:t>
            </a:r>
            <a:endParaRPr lang="en-US" dirty="0">
              <a:solidFill>
                <a:schemeClr val="bg1"/>
              </a:solidFill>
            </a:endParaRPr>
          </a:p>
        </p:txBody>
      </p:sp>
    </p:spTree>
    <p:extLst>
      <p:ext uri="{BB962C8B-B14F-4D97-AF65-F5344CB8AC3E}">
        <p14:creationId xmlns:p14="http://schemas.microsoft.com/office/powerpoint/2010/main" val="10156547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317523"/>
            <a:ext cx="3030461" cy="4973549"/>
          </a:xfrm>
        </p:spPr>
        <p:txBody>
          <a:bodyPr>
            <a:normAutofit/>
          </a:bodyPr>
          <a:lstStyle/>
          <a:p>
            <a:r>
              <a:rPr lang="en-US" dirty="0" smtClean="0"/>
              <a:t>Tier 3b: on the ramp</a:t>
            </a:r>
          </a:p>
          <a:p>
            <a:endParaRPr lang="en-US" dirty="0" smtClean="0"/>
          </a:p>
          <a:p>
            <a:r>
              <a:rPr lang="en-US" dirty="0" smtClean="0"/>
              <a:t>Moving down the ramp from 24 to 25 (but up the ramp from 2022 assessment)</a:t>
            </a:r>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2024 = </a:t>
            </a:r>
            <a:r>
              <a:rPr lang="en-US" i="1" dirty="0" smtClean="0"/>
              <a:t>B</a:t>
            </a:r>
            <a:r>
              <a:rPr lang="en-US" i="1" baseline="-25000" dirty="0" smtClean="0"/>
              <a:t>29.6%</a:t>
            </a:r>
          </a:p>
          <a:p>
            <a:endParaRPr lang="en-US" i="1" baseline="-25000" dirty="0"/>
          </a:p>
          <a:p>
            <a:r>
              <a:rPr lang="en-US" dirty="0" smtClean="0"/>
              <a:t>Projected to decrease to </a:t>
            </a:r>
            <a:r>
              <a:rPr lang="en-US" i="1" dirty="0" smtClean="0"/>
              <a:t>B</a:t>
            </a:r>
            <a:r>
              <a:rPr lang="en-US" i="1" baseline="-25000" dirty="0" smtClean="0"/>
              <a:t>27%</a:t>
            </a:r>
            <a:r>
              <a:rPr lang="en-US" i="1" dirty="0" smtClean="0"/>
              <a:t> </a:t>
            </a:r>
            <a:r>
              <a:rPr lang="en-US" dirty="0" smtClean="0"/>
              <a:t>in 2025</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48</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6200" y="1585540"/>
            <a:ext cx="4271066" cy="4271066"/>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9828" y="2423677"/>
            <a:ext cx="1927784" cy="192778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565592"/>
            <a:ext cx="8224254" cy="4446917"/>
          </a:xfrm>
        </p:spPr>
        <p:txBody>
          <a:bodyPr>
            <a:noAutofit/>
          </a:bodyPr>
          <a:lstStyle/>
          <a:p>
            <a:r>
              <a:rPr lang="en-US" sz="2000" b="1" dirty="0" smtClean="0"/>
              <a:t>Assessment considerations:</a:t>
            </a:r>
          </a:p>
          <a:p>
            <a:pPr lvl="1"/>
            <a:r>
              <a:rPr lang="en-US" sz="1800" dirty="0" smtClean="0"/>
              <a:t>Fits to data reasonable – keep eye on LL survey fit</a:t>
            </a:r>
          </a:p>
          <a:p>
            <a:pPr lvl="1"/>
            <a:r>
              <a:rPr lang="en-US" sz="1800" dirty="0" smtClean="0"/>
              <a:t>Below average recruitment estimated in last 7 years, and has undesirable retrospective pattern (balanced by decreasing M estimates) – projections sensitive to these results, but not in the short term</a:t>
            </a:r>
          </a:p>
          <a:p>
            <a:pPr lvl="1"/>
            <a:r>
              <a:rPr lang="en-US" sz="1800" dirty="0" smtClean="0"/>
              <a:t>Negative SSB retrospective pattern – but that’s not bad, and not large</a:t>
            </a:r>
          </a:p>
          <a:p>
            <a:pPr lvl="1"/>
            <a:r>
              <a:rPr lang="en-US" sz="1800" dirty="0" smtClean="0"/>
              <a:t>There are sources of uncertainty in this assessment, but nothing that is outside the norm for any of our assessments</a:t>
            </a:r>
          </a:p>
          <a:p>
            <a:pPr lvl="1"/>
            <a:r>
              <a:rPr lang="en-US" sz="1800" dirty="0" smtClean="0"/>
              <a:t>Description of level 2: “</a:t>
            </a:r>
            <a:r>
              <a:rPr lang="en-US" sz="1800" i="1" dirty="0"/>
              <a:t>Major problems with the stock assessment; very poor fits to data; high level of uncertainty; strong retrospective bias</a:t>
            </a:r>
            <a:r>
              <a:rPr lang="en-US" sz="1800" i="1" dirty="0" smtClean="0"/>
              <a:t>.</a:t>
            </a:r>
            <a:r>
              <a:rPr lang="en-US" sz="1800" dirty="0" smtClean="0"/>
              <a:t>” – not the case here</a:t>
            </a:r>
          </a:p>
          <a:p>
            <a:pPr lvl="1"/>
            <a:r>
              <a:rPr lang="en-US" sz="1800" dirty="0" smtClean="0"/>
              <a:t>Lower Assessment considerations from Level 2 to Level 1</a:t>
            </a:r>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49</a:t>
            </a:fld>
            <a:endParaRPr lang="en-US" sz="1400" dirty="0"/>
          </a:p>
        </p:txBody>
      </p:sp>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r>
              <a:rPr lang="en-US" dirty="0" smtClean="0"/>
              <a: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grpSp>
        <p:nvGrpSpPr>
          <p:cNvPr id="14" name="Group 13"/>
          <p:cNvGrpSpPr/>
          <p:nvPr/>
        </p:nvGrpSpPr>
        <p:grpSpPr>
          <a:xfrm>
            <a:off x="1283854" y="3700160"/>
            <a:ext cx="5924254" cy="2956013"/>
            <a:chOff x="1283854" y="3700160"/>
            <a:chExt cx="5924254" cy="2956013"/>
          </a:xfrm>
        </p:grpSpPr>
        <p:pic>
          <p:nvPicPr>
            <p:cNvPr id="6" name="Picture 5"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42678" y="4069492"/>
              <a:ext cx="2765430" cy="2529016"/>
            </a:xfrm>
            <a:prstGeom prst="rect">
              <a:avLst/>
            </a:prstGeom>
            <a:noFill/>
            <a:ln>
              <a:noFill/>
            </a:ln>
          </p:spPr>
        </p:pic>
        <p:pic>
          <p:nvPicPr>
            <p:cNvPr id="8" name="Picture 7" descr="C:\AA - PH Stuff\2022 Assmnts\PCod\goa_pcod\plots\other\LOO_add_data.png"/>
            <p:cNvPicPr/>
            <p:nvPr/>
          </p:nvPicPr>
          <p:blipFill>
            <a:blip r:embed="rId4">
              <a:extLst>
                <a:ext uri="{28A0092B-C50C-407E-A947-70E740481C1C}">
                  <a14:useLocalDpi xmlns:a14="http://schemas.microsoft.com/office/drawing/2010/main" val="0"/>
                </a:ext>
              </a:extLst>
            </a:blip>
            <a:srcRect/>
            <a:stretch>
              <a:fillRect/>
            </a:stretch>
          </p:blipFill>
          <p:spPr bwMode="auto">
            <a:xfrm>
              <a:off x="1283854" y="4069492"/>
              <a:ext cx="3087129" cy="2586681"/>
            </a:xfrm>
            <a:prstGeom prst="rect">
              <a:avLst/>
            </a:prstGeom>
            <a:noFill/>
            <a:ln>
              <a:noFill/>
            </a:ln>
          </p:spPr>
        </p:pic>
        <p:sp>
          <p:nvSpPr>
            <p:cNvPr id="4" name="Rounded Rectangle 3"/>
            <p:cNvSpPr/>
            <p:nvPr/>
          </p:nvSpPr>
          <p:spPr>
            <a:xfrm>
              <a:off x="2199503" y="3987114"/>
              <a:ext cx="36246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650102" y="3987114"/>
              <a:ext cx="40041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83720" y="3987114"/>
              <a:ext cx="350961"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31459" y="3987114"/>
              <a:ext cx="337752"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53324" y="3700160"/>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a:t>2022</a:t>
              </a:r>
            </a:p>
          </p:txBody>
        </p:sp>
        <p:sp>
          <p:nvSpPr>
            <p:cNvPr id="13" name="TextBox 12"/>
            <p:cNvSpPr txBox="1"/>
            <p:nvPr/>
          </p:nvSpPr>
          <p:spPr>
            <a:xfrm>
              <a:off x="5747128" y="3701408"/>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smtClean="0"/>
                <a:t>2023</a:t>
              </a:r>
              <a:endParaRPr lang="en-US" i="0" dirty="0"/>
            </a:p>
          </p:txBody>
        </p:sp>
      </p:gr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Discussion:</a:t>
            </a:r>
          </a:p>
          <a:p>
            <a:pPr marL="666900" lvl="1" indent="-342900">
              <a:buFont typeface="+mj-lt"/>
              <a:buAutoNum type="arabicPeriod"/>
            </a:pPr>
            <a:r>
              <a:rPr lang="en-US" sz="1800" dirty="0" smtClean="0"/>
              <a:t>Dig into recruitment: is there any evidence of recent recruitment in data, have we been here before, and what are the consequences?</a:t>
            </a:r>
          </a:p>
          <a:p>
            <a:pPr marL="666900" lvl="1" indent="-342900">
              <a:buFont typeface="+mj-lt"/>
              <a:buAutoNum type="arabicPeriod"/>
            </a:pPr>
            <a:r>
              <a:rPr lang="en-US" sz="1800" dirty="0" smtClean="0"/>
              <a:t>Dig into relationship between </a:t>
            </a:r>
            <a:r>
              <a:rPr lang="en-US" sz="1800" dirty="0" err="1" smtClean="0"/>
              <a:t>pop’n</a:t>
            </a:r>
            <a:r>
              <a:rPr lang="en-US" sz="1800" dirty="0" smtClean="0"/>
              <a:t> size/recruitment with past environmental conditions, how has the </a:t>
            </a:r>
            <a:r>
              <a:rPr lang="en-US" sz="1800" dirty="0" err="1" smtClean="0"/>
              <a:t>pop’n</a:t>
            </a:r>
            <a:r>
              <a:rPr lang="en-US" sz="1800" dirty="0" smtClean="0"/>
              <a:t> responded?</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50</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417052"/>
            <a:ext cx="7434432" cy="5288547"/>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2017/18, 2020, and 2022 shows up in length comps, notably in trawl fishery</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51</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58" y="2553342"/>
            <a:ext cx="5500301" cy="3143029"/>
          </a:xfrm>
          <a:prstGeom prst="rect">
            <a:avLst/>
          </a:prstGeom>
          <a:noFill/>
          <a:ln>
            <a:noFill/>
          </a:ln>
          <a:effectLst>
            <a:outerShdw blurRad="63500" sx="102000" sy="102000" algn="ctr" rotWithShape="0">
              <a:prstClr val="black">
                <a:alpha val="40000"/>
              </a:prstClr>
            </a:outerShdw>
          </a:effectLst>
        </p:spPr>
      </p:pic>
      <p:grpSp>
        <p:nvGrpSpPr>
          <p:cNvPr id="9" name="Group 8"/>
          <p:cNvGrpSpPr/>
          <p:nvPr/>
        </p:nvGrpSpPr>
        <p:grpSpPr>
          <a:xfrm>
            <a:off x="1787610" y="2627676"/>
            <a:ext cx="1902941" cy="2994360"/>
            <a:chOff x="5216611" y="457200"/>
            <a:chExt cx="2335552" cy="3431059"/>
          </a:xfrm>
          <a:effectLst>
            <a:outerShdw blurRad="63500" sx="102000" sy="102000" algn="ctr" rotWithShape="0">
              <a:prstClr val="black">
                <a:alpha val="40000"/>
              </a:prstClr>
            </a:outerShdw>
          </a:effectLst>
        </p:grpSpPr>
        <p:pic>
          <p:nvPicPr>
            <p:cNvPr id="10" name="Picture 9"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1" name="Picture 10" descr="C:\AA - PH Stuff\Asmnts\goa_pcod\2023\plots\other\poll_bycatch.png"/>
            <p:cNvPicPr/>
            <p:nvPr/>
          </p:nvPicPr>
          <p:blipFill rotWithShape="1">
            <a:blip r:embed="rId4">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3" name="Picture 12" descr="C:\AA - PH Stuff\Asmnts\goa_pcod\2023\plots\other\poll_bycatch.png"/>
            <p:cNvPicPr/>
            <p:nvPr/>
          </p:nvPicPr>
          <p:blipFill rotWithShape="1">
            <a:blip r:embed="rId4">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049" t="16563" r="23805" b="34650"/>
          <a:stretch/>
        </p:blipFill>
        <p:spPr>
          <a:xfrm>
            <a:off x="6245039" y="2553341"/>
            <a:ext cx="1375719" cy="2899719"/>
          </a:xfrm>
          <a:prstGeom prst="rect">
            <a:avLst/>
          </a:prstGeom>
          <a:noFill/>
          <a:ln>
            <a:noFill/>
          </a:ln>
          <a:effectLst>
            <a:outerShdw blurRad="63500" sx="102000" sy="102000" algn="ctr" rotWithShape="0">
              <a:prstClr val="black">
                <a:alpha val="40000"/>
              </a:prstClr>
            </a:outerShdw>
          </a:effectLst>
        </p:spPr>
      </p:pic>
      <p:sp>
        <p:nvSpPr>
          <p:cNvPr id="15" name="Freeform 14"/>
          <p:cNvSpPr/>
          <p:nvPr/>
        </p:nvSpPr>
        <p:spPr>
          <a:xfrm>
            <a:off x="5231027" y="4703805"/>
            <a:ext cx="1326292" cy="808268"/>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Lst>
            <a:ahLst/>
            <a:cxnLst>
              <a:cxn ang="0">
                <a:pos x="connsiteX0" y="connsiteY0"/>
              </a:cxn>
              <a:cxn ang="0">
                <a:pos x="connsiteX1" y="connsiteY1"/>
              </a:cxn>
              <a:cxn ang="0">
                <a:pos x="connsiteX2" y="connsiteY2"/>
              </a:cxn>
              <a:cxn ang="0">
                <a:pos x="connsiteX3" y="connsiteY3"/>
              </a:cxn>
            </a:cxnLst>
            <a:rect l="l" t="t" r="r" b="b"/>
            <a:pathLst>
              <a:path w="1326292" h="808268">
                <a:moveTo>
                  <a:pt x="0" y="0"/>
                </a:moveTo>
                <a:cubicBezTo>
                  <a:pt x="9611" y="216243"/>
                  <a:pt x="65903" y="442098"/>
                  <a:pt x="205946" y="576649"/>
                </a:cubicBezTo>
                <a:cubicBezTo>
                  <a:pt x="345989" y="711200"/>
                  <a:pt x="653536" y="819665"/>
                  <a:pt x="840260" y="807308"/>
                </a:cubicBezTo>
                <a:cubicBezTo>
                  <a:pt x="1026984" y="794951"/>
                  <a:pt x="1316681" y="677562"/>
                  <a:pt x="1326292" y="50250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845999" y="3329326"/>
            <a:ext cx="1688759" cy="823790"/>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Lst>
            <a:ahLst/>
            <a:cxnLst>
              <a:cxn ang="0">
                <a:pos x="connsiteX0" y="connsiteY0"/>
              </a:cxn>
              <a:cxn ang="0">
                <a:pos x="connsiteX1" y="connsiteY1"/>
              </a:cxn>
              <a:cxn ang="0">
                <a:pos x="connsiteX2" y="connsiteY2"/>
              </a:cxn>
              <a:cxn ang="0">
                <a:pos x="connsiteX3" y="connsiteY3"/>
              </a:cxn>
            </a:cxnLst>
            <a:rect l="l" t="t" r="r" b="b"/>
            <a:pathLst>
              <a:path w="1688759" h="823790">
                <a:moveTo>
                  <a:pt x="0" y="321283"/>
                </a:moveTo>
                <a:cubicBezTo>
                  <a:pt x="289698" y="249202"/>
                  <a:pt x="510747" y="-1367"/>
                  <a:pt x="700217" y="6"/>
                </a:cubicBezTo>
                <a:cubicBezTo>
                  <a:pt x="889688" y="1379"/>
                  <a:pt x="972066" y="192223"/>
                  <a:pt x="1136823" y="329520"/>
                </a:cubicBezTo>
                <a:cubicBezTo>
                  <a:pt x="1301580" y="466817"/>
                  <a:pt x="1464965" y="661092"/>
                  <a:pt x="1688759" y="823790"/>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p:cNvSpPr/>
          <p:nvPr/>
        </p:nvSpPr>
        <p:spPr>
          <a:xfrm>
            <a:off x="5857104" y="3554067"/>
            <a:ext cx="815546" cy="1351006"/>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Lst>
            <a:ahLst/>
            <a:cxnLst>
              <a:cxn ang="0">
                <a:pos x="connsiteX0" y="connsiteY0"/>
              </a:cxn>
              <a:cxn ang="0">
                <a:pos x="connsiteX1" y="connsiteY1"/>
              </a:cxn>
              <a:cxn ang="0">
                <a:pos x="connsiteX2" y="connsiteY2"/>
              </a:cxn>
            </a:cxnLst>
            <a:rect l="l" t="t" r="r" b="b"/>
            <a:pathLst>
              <a:path w="815546" h="1351006">
                <a:moveTo>
                  <a:pt x="0" y="0"/>
                </a:moveTo>
                <a:cubicBezTo>
                  <a:pt x="181234" y="182605"/>
                  <a:pt x="12357" y="326768"/>
                  <a:pt x="148281" y="551936"/>
                </a:cubicBezTo>
                <a:cubicBezTo>
                  <a:pt x="284205" y="777104"/>
                  <a:pt x="591752" y="1188308"/>
                  <a:pt x="815546" y="1351006"/>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p:cNvSpPr/>
          <p:nvPr/>
        </p:nvSpPr>
        <p:spPr>
          <a:xfrm>
            <a:off x="4184818" y="2362400"/>
            <a:ext cx="2339549" cy="1821365"/>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807356 h 1807356"/>
              <a:gd name="connsiteX1" fmla="*/ 733169 w 1721711"/>
              <a:gd name="connsiteY1" fmla="*/ 69171 h 1807356"/>
              <a:gd name="connsiteX2" fmla="*/ 1169775 w 1721711"/>
              <a:gd name="connsiteY2" fmla="*/ 398685 h 1807356"/>
              <a:gd name="connsiteX3" fmla="*/ 1721711 w 1721711"/>
              <a:gd name="connsiteY3" fmla="*/ 892955 h 1807356"/>
              <a:gd name="connsiteX0" fmla="*/ 0 w 1721711"/>
              <a:gd name="connsiteY0" fmla="*/ 1742218 h 1742218"/>
              <a:gd name="connsiteX1" fmla="*/ 172998 w 1721711"/>
              <a:gd name="connsiteY1" fmla="*/ 557026 h 1742218"/>
              <a:gd name="connsiteX2" fmla="*/ 733169 w 1721711"/>
              <a:gd name="connsiteY2" fmla="*/ 4033 h 1742218"/>
              <a:gd name="connsiteX3" fmla="*/ 1169775 w 1721711"/>
              <a:gd name="connsiteY3" fmla="*/ 333547 h 1742218"/>
              <a:gd name="connsiteX4" fmla="*/ 1721711 w 1721711"/>
              <a:gd name="connsiteY4" fmla="*/ 827817 h 1742218"/>
              <a:gd name="connsiteX0" fmla="*/ 0 w 2224219"/>
              <a:gd name="connsiteY0" fmla="*/ 1741843 h 1741843"/>
              <a:gd name="connsiteX1" fmla="*/ 172998 w 2224219"/>
              <a:gd name="connsiteY1" fmla="*/ 556651 h 1741843"/>
              <a:gd name="connsiteX2" fmla="*/ 733169 w 2224219"/>
              <a:gd name="connsiteY2" fmla="*/ 3658 h 1741843"/>
              <a:gd name="connsiteX3" fmla="*/ 1169775 w 2224219"/>
              <a:gd name="connsiteY3" fmla="*/ 333172 h 1741843"/>
              <a:gd name="connsiteX4" fmla="*/ 2224219 w 2224219"/>
              <a:gd name="connsiteY4" fmla="*/ 662685 h 1741843"/>
              <a:gd name="connsiteX0" fmla="*/ 0 w 2224219"/>
              <a:gd name="connsiteY0" fmla="*/ 1829603 h 1829603"/>
              <a:gd name="connsiteX1" fmla="*/ 172998 w 2224219"/>
              <a:gd name="connsiteY1" fmla="*/ 644411 h 1829603"/>
              <a:gd name="connsiteX2" fmla="*/ 733169 w 2224219"/>
              <a:gd name="connsiteY2" fmla="*/ 91418 h 1829603"/>
              <a:gd name="connsiteX3" fmla="*/ 1532240 w 2224219"/>
              <a:gd name="connsiteY3" fmla="*/ 66705 h 1829603"/>
              <a:gd name="connsiteX4" fmla="*/ 2224219 w 2224219"/>
              <a:gd name="connsiteY4" fmla="*/ 750445 h 1829603"/>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 name="connsiteX0" fmla="*/ 0 w 2339549"/>
              <a:gd name="connsiteY0" fmla="*/ 1821365 h 1821365"/>
              <a:gd name="connsiteX1" fmla="*/ 288328 w 2339549"/>
              <a:gd name="connsiteY1" fmla="*/ 644411 h 1821365"/>
              <a:gd name="connsiteX2" fmla="*/ 848499 w 2339549"/>
              <a:gd name="connsiteY2" fmla="*/ 91418 h 1821365"/>
              <a:gd name="connsiteX3" fmla="*/ 1647570 w 2339549"/>
              <a:gd name="connsiteY3" fmla="*/ 66705 h 1821365"/>
              <a:gd name="connsiteX4" fmla="*/ 2339549 w 2339549"/>
              <a:gd name="connsiteY4" fmla="*/ 750445 h 1821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549" h="1821365">
                <a:moveTo>
                  <a:pt x="0" y="1821365"/>
                </a:moveTo>
                <a:cubicBezTo>
                  <a:pt x="2747" y="1637563"/>
                  <a:pt x="166133" y="934108"/>
                  <a:pt x="288328" y="644411"/>
                </a:cubicBezTo>
                <a:cubicBezTo>
                  <a:pt x="410523" y="354714"/>
                  <a:pt x="621959" y="187702"/>
                  <a:pt x="848499" y="91418"/>
                </a:cubicBezTo>
                <a:cubicBezTo>
                  <a:pt x="1075039" y="-4866"/>
                  <a:pt x="1399062" y="-43133"/>
                  <a:pt x="1647570" y="66705"/>
                </a:cubicBezTo>
                <a:cubicBezTo>
                  <a:pt x="1896078" y="176543"/>
                  <a:pt x="2115755" y="587747"/>
                  <a:pt x="2339549" y="750445"/>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502" t="31254" r="1629" b="33957"/>
          <a:stretch/>
        </p:blipFill>
        <p:spPr>
          <a:xfrm>
            <a:off x="7708516" y="3083818"/>
            <a:ext cx="1359243" cy="2067698"/>
          </a:xfrm>
          <a:prstGeom prst="rect">
            <a:avLst/>
          </a:prstGeom>
          <a:noFill/>
          <a:ln>
            <a:noFill/>
          </a:ln>
          <a:effectLst>
            <a:outerShdw blurRad="63500" sx="102000" sy="102000" algn="ctr" rotWithShape="0">
              <a:prstClr val="black">
                <a:alpha val="40000"/>
              </a:prstClr>
            </a:outerShdw>
          </a:effectLst>
        </p:spPr>
      </p:pic>
      <p:sp>
        <p:nvSpPr>
          <p:cNvPr id="19" name="TextBox 18"/>
          <p:cNvSpPr txBox="1"/>
          <p:nvPr/>
        </p:nvSpPr>
        <p:spPr>
          <a:xfrm>
            <a:off x="6227308" y="21704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
        <p:nvSpPr>
          <p:cNvPr id="20" name="TextBox 19"/>
          <p:cNvSpPr txBox="1"/>
          <p:nvPr/>
        </p:nvSpPr>
        <p:spPr>
          <a:xfrm>
            <a:off x="7682547" y="2661001"/>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21" name="Freeform 20"/>
          <p:cNvSpPr/>
          <p:nvPr/>
        </p:nvSpPr>
        <p:spPr>
          <a:xfrm>
            <a:off x="5936636" y="3632498"/>
            <a:ext cx="2248930" cy="271849"/>
          </a:xfrm>
          <a:custGeom>
            <a:avLst/>
            <a:gdLst>
              <a:gd name="connsiteX0" fmla="*/ 0 w 1326292"/>
              <a:gd name="connsiteY0" fmla="*/ 0 h 865660"/>
              <a:gd name="connsiteX1" fmla="*/ 205946 w 1326292"/>
              <a:gd name="connsiteY1" fmla="*/ 576649 h 865660"/>
              <a:gd name="connsiteX2" fmla="*/ 1120346 w 1326292"/>
              <a:gd name="connsiteY2" fmla="*/ 864973 h 865660"/>
              <a:gd name="connsiteX3" fmla="*/ 1326292 w 1326292"/>
              <a:gd name="connsiteY3" fmla="*/ 502509 h 865660"/>
              <a:gd name="connsiteX0" fmla="*/ 0 w 1326292"/>
              <a:gd name="connsiteY0" fmla="*/ 0 h 808268"/>
              <a:gd name="connsiteX1" fmla="*/ 205946 w 1326292"/>
              <a:gd name="connsiteY1" fmla="*/ 576649 h 808268"/>
              <a:gd name="connsiteX2" fmla="*/ 840260 w 1326292"/>
              <a:gd name="connsiteY2" fmla="*/ 807308 h 808268"/>
              <a:gd name="connsiteX3" fmla="*/ 1326292 w 1326292"/>
              <a:gd name="connsiteY3" fmla="*/ 502509 h 808268"/>
              <a:gd name="connsiteX0" fmla="*/ 0 w 1762898"/>
              <a:gd name="connsiteY0" fmla="*/ 0 h 822250"/>
              <a:gd name="connsiteX1" fmla="*/ 205946 w 1762898"/>
              <a:gd name="connsiteY1" fmla="*/ 576649 h 822250"/>
              <a:gd name="connsiteX2" fmla="*/ 840260 w 1762898"/>
              <a:gd name="connsiteY2" fmla="*/ 807308 h 822250"/>
              <a:gd name="connsiteX3" fmla="*/ 1762898 w 1762898"/>
              <a:gd name="connsiteY3" fmla="*/ 683741 h 822250"/>
              <a:gd name="connsiteX0" fmla="*/ 0 w 1762898"/>
              <a:gd name="connsiteY0" fmla="*/ 0 h 714569"/>
              <a:gd name="connsiteX1" fmla="*/ 205946 w 1762898"/>
              <a:gd name="connsiteY1" fmla="*/ 576649 h 714569"/>
              <a:gd name="connsiteX2" fmla="*/ 1153298 w 1762898"/>
              <a:gd name="connsiteY2" fmla="*/ 214184 h 714569"/>
              <a:gd name="connsiteX3" fmla="*/ 1762898 w 1762898"/>
              <a:gd name="connsiteY3" fmla="*/ 683741 h 714569"/>
              <a:gd name="connsiteX0" fmla="*/ 0 w 1762898"/>
              <a:gd name="connsiteY0" fmla="*/ 117795 h 837633"/>
              <a:gd name="connsiteX1" fmla="*/ 716692 w 1762898"/>
              <a:gd name="connsiteY1" fmla="*/ 2465 h 837633"/>
              <a:gd name="connsiteX2" fmla="*/ 1153298 w 1762898"/>
              <a:gd name="connsiteY2" fmla="*/ 331979 h 837633"/>
              <a:gd name="connsiteX3" fmla="*/ 1762898 w 1762898"/>
              <a:gd name="connsiteY3" fmla="*/ 801536 h 837633"/>
              <a:gd name="connsiteX0" fmla="*/ 0 w 1787612"/>
              <a:gd name="connsiteY0" fmla="*/ 141886 h 837010"/>
              <a:gd name="connsiteX1" fmla="*/ 741406 w 1787612"/>
              <a:gd name="connsiteY1" fmla="*/ 1842 h 837010"/>
              <a:gd name="connsiteX2" fmla="*/ 1178012 w 1787612"/>
              <a:gd name="connsiteY2" fmla="*/ 331356 h 837010"/>
              <a:gd name="connsiteX3" fmla="*/ 1787612 w 1787612"/>
              <a:gd name="connsiteY3" fmla="*/ 800913 h 837010"/>
              <a:gd name="connsiteX0" fmla="*/ 0 w 1787612"/>
              <a:gd name="connsiteY0" fmla="*/ 146060 h 841184"/>
              <a:gd name="connsiteX1" fmla="*/ 741406 w 1787612"/>
              <a:gd name="connsiteY1" fmla="*/ 6016 h 841184"/>
              <a:gd name="connsiteX2" fmla="*/ 1178012 w 1787612"/>
              <a:gd name="connsiteY2" fmla="*/ 335530 h 841184"/>
              <a:gd name="connsiteX3" fmla="*/ 1787612 w 1787612"/>
              <a:gd name="connsiteY3" fmla="*/ 805087 h 841184"/>
              <a:gd name="connsiteX0" fmla="*/ 0 w 1631094"/>
              <a:gd name="connsiteY0" fmla="*/ 146060 h 825500"/>
              <a:gd name="connsiteX1" fmla="*/ 741406 w 1631094"/>
              <a:gd name="connsiteY1" fmla="*/ 6016 h 825500"/>
              <a:gd name="connsiteX2" fmla="*/ 1178012 w 1631094"/>
              <a:gd name="connsiteY2" fmla="*/ 335530 h 825500"/>
              <a:gd name="connsiteX3" fmla="*/ 1631094 w 1631094"/>
              <a:gd name="connsiteY3" fmla="*/ 788611 h 825500"/>
              <a:gd name="connsiteX0" fmla="*/ 0 w 1631094"/>
              <a:gd name="connsiteY0" fmla="*/ 146060 h 788611"/>
              <a:gd name="connsiteX1" fmla="*/ 741406 w 1631094"/>
              <a:gd name="connsiteY1" fmla="*/ 6016 h 788611"/>
              <a:gd name="connsiteX2" fmla="*/ 1178012 w 1631094"/>
              <a:gd name="connsiteY2" fmla="*/ 335530 h 788611"/>
              <a:gd name="connsiteX3" fmla="*/ 1631094 w 1631094"/>
              <a:gd name="connsiteY3" fmla="*/ 788611 h 788611"/>
              <a:gd name="connsiteX0" fmla="*/ 0 w 1729948"/>
              <a:gd name="connsiteY0" fmla="*/ 146060 h 829800"/>
              <a:gd name="connsiteX1" fmla="*/ 741406 w 1729948"/>
              <a:gd name="connsiteY1" fmla="*/ 6016 h 829800"/>
              <a:gd name="connsiteX2" fmla="*/ 1178012 w 1729948"/>
              <a:gd name="connsiteY2" fmla="*/ 335530 h 829800"/>
              <a:gd name="connsiteX3" fmla="*/ 1729948 w 1729948"/>
              <a:gd name="connsiteY3" fmla="*/ 829800 h 829800"/>
              <a:gd name="connsiteX0" fmla="*/ 0 w 1688759"/>
              <a:gd name="connsiteY0" fmla="*/ 321283 h 823790"/>
              <a:gd name="connsiteX1" fmla="*/ 700217 w 1688759"/>
              <a:gd name="connsiteY1" fmla="*/ 6 h 823790"/>
              <a:gd name="connsiteX2" fmla="*/ 1136823 w 1688759"/>
              <a:gd name="connsiteY2" fmla="*/ 329520 h 823790"/>
              <a:gd name="connsiteX3" fmla="*/ 1688759 w 1688759"/>
              <a:gd name="connsiteY3" fmla="*/ 823790 h 823790"/>
              <a:gd name="connsiteX0" fmla="*/ 0 w 988542"/>
              <a:gd name="connsiteY0" fmla="*/ 0 h 823784"/>
              <a:gd name="connsiteX1" fmla="*/ 436606 w 988542"/>
              <a:gd name="connsiteY1" fmla="*/ 329514 h 823784"/>
              <a:gd name="connsiteX2" fmla="*/ 988542 w 988542"/>
              <a:gd name="connsiteY2" fmla="*/ 823784 h 823784"/>
              <a:gd name="connsiteX0" fmla="*/ 0 w 724931"/>
              <a:gd name="connsiteY0" fmla="*/ 0 h 1054443"/>
              <a:gd name="connsiteX1" fmla="*/ 172995 w 724931"/>
              <a:gd name="connsiteY1" fmla="*/ 560173 h 1054443"/>
              <a:gd name="connsiteX2" fmla="*/ 724931 w 724931"/>
              <a:gd name="connsiteY2" fmla="*/ 1054443 h 10544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40260"/>
              <a:gd name="connsiteY0" fmla="*/ 0 h 1359243"/>
              <a:gd name="connsiteX1" fmla="*/ 172995 w 840260"/>
              <a:gd name="connsiteY1" fmla="*/ 560173 h 1359243"/>
              <a:gd name="connsiteX2" fmla="*/ 840260 w 840260"/>
              <a:gd name="connsiteY2" fmla="*/ 1359243 h 1359243"/>
              <a:gd name="connsiteX0" fmla="*/ 0 w 815546"/>
              <a:gd name="connsiteY0" fmla="*/ 0 h 1351006"/>
              <a:gd name="connsiteX1" fmla="*/ 148281 w 815546"/>
              <a:gd name="connsiteY1" fmla="*/ 551936 h 1351006"/>
              <a:gd name="connsiteX2" fmla="*/ 815546 w 815546"/>
              <a:gd name="connsiteY2" fmla="*/ 1351006 h 1351006"/>
              <a:gd name="connsiteX0" fmla="*/ 0 w 2248930"/>
              <a:gd name="connsiteY0" fmla="*/ 562450 h 834299"/>
              <a:gd name="connsiteX1" fmla="*/ 1581665 w 2248930"/>
              <a:gd name="connsiteY1" fmla="*/ 35229 h 834299"/>
              <a:gd name="connsiteX2" fmla="*/ 2248930 w 2248930"/>
              <a:gd name="connsiteY2" fmla="*/ 834299 h 834299"/>
              <a:gd name="connsiteX0" fmla="*/ 0 w 2248930"/>
              <a:gd name="connsiteY0" fmla="*/ 0 h 275849"/>
              <a:gd name="connsiteX1" fmla="*/ 1342768 w 2248930"/>
              <a:gd name="connsiteY1" fmla="*/ 189471 h 275849"/>
              <a:gd name="connsiteX2" fmla="*/ 2248930 w 2248930"/>
              <a:gd name="connsiteY2" fmla="*/ 271849 h 275849"/>
              <a:gd name="connsiteX0" fmla="*/ 0 w 2248930"/>
              <a:gd name="connsiteY0" fmla="*/ 0 h 271849"/>
              <a:gd name="connsiteX1" fmla="*/ 1342768 w 2248930"/>
              <a:gd name="connsiteY1" fmla="*/ 189471 h 271849"/>
              <a:gd name="connsiteX2" fmla="*/ 2248930 w 2248930"/>
              <a:gd name="connsiteY2" fmla="*/ 271849 h 271849"/>
              <a:gd name="connsiteX0" fmla="*/ 0 w 2248930"/>
              <a:gd name="connsiteY0" fmla="*/ 0 h 271849"/>
              <a:gd name="connsiteX1" fmla="*/ 1342768 w 2248930"/>
              <a:gd name="connsiteY1" fmla="*/ 189471 h 271849"/>
              <a:gd name="connsiteX2" fmla="*/ 2248930 w 2248930"/>
              <a:gd name="connsiteY2" fmla="*/ 271849 h 271849"/>
            </a:gdLst>
            <a:ahLst/>
            <a:cxnLst>
              <a:cxn ang="0">
                <a:pos x="connsiteX0" y="connsiteY0"/>
              </a:cxn>
              <a:cxn ang="0">
                <a:pos x="connsiteX1" y="connsiteY1"/>
              </a:cxn>
              <a:cxn ang="0">
                <a:pos x="connsiteX2" y="connsiteY2"/>
              </a:cxn>
            </a:cxnLst>
            <a:rect l="l" t="t" r="r" b="b"/>
            <a:pathLst>
              <a:path w="2248930" h="271849">
                <a:moveTo>
                  <a:pt x="0" y="0"/>
                </a:moveTo>
                <a:cubicBezTo>
                  <a:pt x="181234" y="182605"/>
                  <a:pt x="1107990" y="129060"/>
                  <a:pt x="1342768" y="189471"/>
                </a:cubicBezTo>
                <a:cubicBezTo>
                  <a:pt x="1602259" y="225168"/>
                  <a:pt x="2025136" y="109151"/>
                  <a:pt x="2248930" y="271849"/>
                </a:cubicBezTo>
              </a:path>
            </a:pathLst>
          </a:custGeom>
          <a:noFill/>
          <a:ln>
            <a:solidFill>
              <a:schemeClr val="accent3">
                <a:lumMod val="75000"/>
              </a:schemeClr>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33517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Consistent underestimation of recent age +3 abundance</a:t>
            </a:r>
            <a:endParaRPr lang="en-US" sz="20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52</a:t>
            </a:fld>
            <a:endParaRPr lang="en-US" sz="14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3105" t="1199" r="23324" b="34439"/>
          <a:stretch/>
        </p:blipFill>
        <p:spPr>
          <a:xfrm>
            <a:off x="1359017" y="2688638"/>
            <a:ext cx="1196649" cy="3267498"/>
          </a:xfrm>
          <a:prstGeom prst="rect">
            <a:avLst/>
          </a:prstGeom>
        </p:spPr>
      </p:pic>
      <p:grpSp>
        <p:nvGrpSpPr>
          <p:cNvPr id="20" name="Group 19"/>
          <p:cNvGrpSpPr/>
          <p:nvPr/>
        </p:nvGrpSpPr>
        <p:grpSpPr>
          <a:xfrm>
            <a:off x="6123962" y="2671859"/>
            <a:ext cx="1150049" cy="3284277"/>
            <a:chOff x="7608814" y="1774690"/>
            <a:chExt cx="1384183" cy="3775046"/>
          </a:xfrm>
        </p:grpSpPr>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52964" t="1905" r="23748" b="64645"/>
            <a:stretch/>
          </p:blipFill>
          <p:spPr>
            <a:xfrm>
              <a:off x="7608814" y="3561545"/>
              <a:ext cx="1384183" cy="1988191"/>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30805" t="61327" r="46330" b="8609"/>
            <a:stretch/>
          </p:blipFill>
          <p:spPr>
            <a:xfrm>
              <a:off x="7621396" y="1774690"/>
              <a:ext cx="1359017" cy="1786855"/>
            </a:xfrm>
            <a:prstGeom prst="rect">
              <a:avLst/>
            </a:prstGeom>
          </p:spPr>
        </p:pic>
      </p:grpSp>
      <p:sp>
        <p:nvSpPr>
          <p:cNvPr id="21" name="TextBox 20"/>
          <p:cNvSpPr txBox="1"/>
          <p:nvPr/>
        </p:nvSpPr>
        <p:spPr>
          <a:xfrm>
            <a:off x="6366710" y="2286560"/>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400" b="0" dirty="0"/>
              <a:t>Pot</a:t>
            </a:r>
          </a:p>
        </p:txBody>
      </p:sp>
      <p:grpSp>
        <p:nvGrpSpPr>
          <p:cNvPr id="24" name="Group 23"/>
          <p:cNvGrpSpPr/>
          <p:nvPr/>
        </p:nvGrpSpPr>
        <p:grpSpPr>
          <a:xfrm>
            <a:off x="4561305" y="2671860"/>
            <a:ext cx="1088502" cy="3218196"/>
            <a:chOff x="4561305" y="2671859"/>
            <a:chExt cx="1367406" cy="3833769"/>
          </a:xfrm>
        </p:grpSpPr>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l="52928" t="16373" r="24065" b="49188"/>
            <a:stretch/>
          </p:blipFill>
          <p:spPr>
            <a:xfrm>
              <a:off x="4561305" y="4458714"/>
              <a:ext cx="1367405" cy="2046914"/>
            </a:xfrm>
            <a:prstGeom prst="rect">
              <a:avLst/>
            </a:prstGeom>
          </p:spPr>
        </p:pic>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l="30523" t="61326" r="46471" b="8328"/>
            <a:stretch/>
          </p:blipFill>
          <p:spPr>
            <a:xfrm>
              <a:off x="4561305" y="2671859"/>
              <a:ext cx="1367406" cy="1803634"/>
            </a:xfrm>
            <a:prstGeom prst="rect">
              <a:avLst/>
            </a:prstGeom>
          </p:spPr>
        </p:pic>
      </p:grpSp>
      <p:sp>
        <p:nvSpPr>
          <p:cNvPr id="25" name="TextBox 24"/>
          <p:cNvSpPr txBox="1"/>
          <p:nvPr/>
        </p:nvSpPr>
        <p:spPr>
          <a:xfrm>
            <a:off x="4677703" y="2311122"/>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grpSp>
        <p:nvGrpSpPr>
          <p:cNvPr id="28" name="Group 27"/>
          <p:cNvGrpSpPr/>
          <p:nvPr/>
        </p:nvGrpSpPr>
        <p:grpSpPr>
          <a:xfrm>
            <a:off x="3052310" y="2688639"/>
            <a:ext cx="1066610" cy="3201416"/>
            <a:chOff x="3052309" y="2688638"/>
            <a:chExt cx="1384183" cy="3783435"/>
          </a:xfrm>
        </p:grpSpPr>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52964" t="16726" r="23748" b="49682"/>
            <a:stretch/>
          </p:blipFill>
          <p:spPr>
            <a:xfrm>
              <a:off x="3052309" y="4475493"/>
              <a:ext cx="1384183" cy="1996580"/>
            </a:xfrm>
            <a:prstGeom prst="rect">
              <a:avLst/>
            </a:prstGeom>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30664" t="61468" r="46471" b="8469"/>
            <a:stretch/>
          </p:blipFill>
          <p:spPr>
            <a:xfrm>
              <a:off x="3064891" y="2688638"/>
              <a:ext cx="1359017" cy="1786855"/>
            </a:xfrm>
            <a:prstGeom prst="rect">
              <a:avLst/>
            </a:prstGeom>
          </p:spPr>
        </p:pic>
      </p:grpSp>
      <p:sp>
        <p:nvSpPr>
          <p:cNvPr id="29" name="TextBox 28"/>
          <p:cNvSpPr txBox="1"/>
          <p:nvPr/>
        </p:nvSpPr>
        <p:spPr>
          <a:xfrm>
            <a:off x="2945607" y="2311122"/>
            <a:ext cx="1333022"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Fishery</a:t>
            </a:r>
            <a:endParaRPr lang="en-US" b="0" dirty="0"/>
          </a:p>
        </p:txBody>
      </p:sp>
      <p:sp>
        <p:nvSpPr>
          <p:cNvPr id="30" name="TextBox 29"/>
          <p:cNvSpPr txBox="1"/>
          <p:nvPr/>
        </p:nvSpPr>
        <p:spPr>
          <a:xfrm>
            <a:off x="1251751" y="2297399"/>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spTree>
    <p:extLst>
      <p:ext uri="{BB962C8B-B14F-4D97-AF65-F5344CB8AC3E}">
        <p14:creationId xmlns:p14="http://schemas.microsoft.com/office/powerpoint/2010/main" val="29486101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Estimated mean age &gt; observed mean age</a:t>
            </a:r>
          </a:p>
          <a:p>
            <a:pPr lvl="1"/>
            <a:endParaRPr lang="en-US" sz="1800" dirty="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53</a:t>
            </a:fld>
            <a:endParaRPr lang="en-US" sz="1400" dirty="0"/>
          </a:p>
        </p:txBody>
      </p:sp>
      <p:sp>
        <p:nvSpPr>
          <p:cNvPr id="21" name="TextBox 20"/>
          <p:cNvSpPr txBox="1"/>
          <p:nvPr/>
        </p:nvSpPr>
        <p:spPr>
          <a:xfrm>
            <a:off x="7116768" y="2533145"/>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a:t>Pot</a:t>
            </a:r>
          </a:p>
        </p:txBody>
      </p:sp>
      <p:sp>
        <p:nvSpPr>
          <p:cNvPr id="25" name="TextBox 24"/>
          <p:cNvSpPr txBox="1"/>
          <p:nvPr/>
        </p:nvSpPr>
        <p:spPr>
          <a:xfrm>
            <a:off x="5064026" y="2533145"/>
            <a:ext cx="907300" cy="400110"/>
          </a:xfrm>
          <a:prstGeom prst="rect">
            <a:avLst/>
          </a:prstGeom>
        </p:spPr>
        <p:txBody>
          <a:bodyPr vert="horz" lIns="91440" tIns="45720" rIns="91440" bIns="45720" rtlCol="0" anchor="ctr">
            <a:normAutofit fontScale="700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Longline</a:t>
            </a:r>
            <a:endParaRPr lang="en-US" b="0" dirty="0"/>
          </a:p>
        </p:txBody>
      </p:sp>
      <p:sp>
        <p:nvSpPr>
          <p:cNvPr id="29" name="TextBox 28"/>
          <p:cNvSpPr txBox="1"/>
          <p:nvPr/>
        </p:nvSpPr>
        <p:spPr>
          <a:xfrm>
            <a:off x="3087816" y="2509023"/>
            <a:ext cx="907300"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a:t>
            </a:r>
            <a:endParaRPr lang="en-US" b="0" dirty="0"/>
          </a:p>
        </p:txBody>
      </p:sp>
      <p:sp>
        <p:nvSpPr>
          <p:cNvPr id="30" name="TextBox 29"/>
          <p:cNvSpPr txBox="1"/>
          <p:nvPr/>
        </p:nvSpPr>
        <p:spPr>
          <a:xfrm>
            <a:off x="950740" y="2461710"/>
            <a:ext cx="1411180" cy="494737"/>
          </a:xfrm>
          <a:prstGeom prst="rect">
            <a:avLst/>
          </a:prstGeom>
        </p:spPr>
        <p:txBody>
          <a:bodyPr vert="horz" lIns="91440" tIns="45720" rIns="91440" bIns="45720" rtlCol="0" anchor="ctr">
            <a:normAutofit fontScale="77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Trawl Survey</a:t>
            </a:r>
            <a:endParaRPr lang="en-US" b="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2933255"/>
            <a:ext cx="1973516" cy="19735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930" y="2942161"/>
            <a:ext cx="1973516" cy="197351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8224" y="2958940"/>
            <a:ext cx="1973516" cy="197351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54708" y="2958940"/>
            <a:ext cx="1973516" cy="1973516"/>
          </a:xfrm>
          <a:prstGeom prst="rect">
            <a:avLst/>
          </a:prstGeom>
        </p:spPr>
      </p:pic>
    </p:spTree>
    <p:extLst>
      <p:ext uri="{BB962C8B-B14F-4D97-AF65-F5344CB8AC3E}">
        <p14:creationId xmlns:p14="http://schemas.microsoft.com/office/powerpoint/2010/main" val="39598767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Is there any evidence of recent recruitment in data? Yes</a:t>
            </a:r>
          </a:p>
          <a:p>
            <a:pPr lvl="2"/>
            <a:r>
              <a:rPr lang="en-US" sz="1600" dirty="0" smtClean="0"/>
              <a:t>Age-0 index and mid-water Pollock line up for at least the 2020 and 2022 year classes </a:t>
            </a:r>
          </a:p>
          <a:p>
            <a:pPr lvl="2"/>
            <a:r>
              <a:rPr lang="en-US" sz="1600" dirty="0" smtClean="0"/>
              <a:t>These year classes are also seen in Trawl survey length comp data (with 2017/2018 as well), 2020 emerged in Trawl fishery</a:t>
            </a:r>
          </a:p>
          <a:p>
            <a:pPr lvl="1"/>
            <a:r>
              <a:rPr lang="en-US" sz="1800" dirty="0" smtClean="0"/>
              <a:t>Is the model fitting it? No</a:t>
            </a:r>
          </a:p>
          <a:p>
            <a:pPr lvl="2"/>
            <a:r>
              <a:rPr lang="en-US" sz="1600" dirty="0" smtClean="0"/>
              <a:t>Fit to recent year classes in Trawl length comp data fit poorly (mostly in sense that model expects less than what is in data)</a:t>
            </a:r>
          </a:p>
          <a:p>
            <a:pPr lvl="2"/>
            <a:r>
              <a:rPr lang="en-US" sz="1600" dirty="0" smtClean="0"/>
              <a:t>Consistent underestimation of abundance of age 3-4 in age comp data for all data sources</a:t>
            </a:r>
          </a:p>
          <a:p>
            <a:pPr lvl="2"/>
            <a:r>
              <a:rPr lang="en-US" sz="1600" dirty="0" smtClean="0"/>
              <a:t>Consistent overestimation of mean age (meaning, the model estimates less younger fish than observed)</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54</a:t>
            </a:fld>
            <a:endParaRPr lang="en-US" sz="1400" dirty="0"/>
          </a:p>
        </p:txBody>
      </p:sp>
    </p:spTree>
    <p:extLst>
      <p:ext uri="{BB962C8B-B14F-4D97-AF65-F5344CB8AC3E}">
        <p14:creationId xmlns:p14="http://schemas.microsoft.com/office/powerpoint/2010/main" val="14999799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a:t>
            </a:r>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r>
              <a:rPr lang="en-US" sz="2000" dirty="0" smtClean="0"/>
              <a:t>2019 draws eye to how low it is, but others similar in scale to what was seen in late 90s – early 00s</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042" r="4227" b="11051"/>
          <a:stretch/>
        </p:blipFill>
        <p:spPr>
          <a:xfrm>
            <a:off x="2035418" y="2409729"/>
            <a:ext cx="4852362" cy="2553730"/>
          </a:xfrm>
          <a:prstGeom prst="rect">
            <a:avLst/>
          </a:prstGeom>
          <a:effectLst>
            <a:outerShdw blurRad="63500" sx="102000" sy="102000" algn="ctr" rotWithShape="0">
              <a:prstClr val="black">
                <a:alpha val="40000"/>
              </a:prstClr>
            </a:outerShdw>
          </a:effectLst>
        </p:spPr>
      </p:pic>
      <p:sp>
        <p:nvSpPr>
          <p:cNvPr id="5" name="Rounded Rectangle 4"/>
          <p:cNvSpPr/>
          <p:nvPr/>
        </p:nvSpPr>
        <p:spPr>
          <a:xfrm>
            <a:off x="5774554" y="3923298"/>
            <a:ext cx="79083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3898285" y="3923298"/>
            <a:ext cx="1268053" cy="683741"/>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31220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600" dirty="0" smtClean="0"/>
              <a:t>Data retrospective: 12 consecutive below </a:t>
            </a:r>
            <a:r>
              <a:rPr lang="en-US" sz="1600" dirty="0" err="1" smtClean="0"/>
              <a:t>avg</a:t>
            </a:r>
            <a:r>
              <a:rPr lang="en-US" sz="1600" dirty="0" smtClean="0"/>
              <a:t> recruitment with data through 2004</a:t>
            </a:r>
            <a:endParaRPr lang="en-US" dirty="0"/>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56</a:t>
            </a:fld>
            <a:endParaRPr lang="en-US" sz="1400" dirty="0"/>
          </a:p>
        </p:txBody>
      </p:sp>
      <p:grpSp>
        <p:nvGrpSpPr>
          <p:cNvPr id="11" name="Group 10"/>
          <p:cNvGrpSpPr/>
          <p:nvPr/>
        </p:nvGrpSpPr>
        <p:grpSpPr>
          <a:xfrm>
            <a:off x="4880129"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grpSp>
        <p:nvGrpSpPr>
          <p:cNvPr id="15" name="Group 14"/>
          <p:cNvGrpSpPr/>
          <p:nvPr/>
        </p:nvGrpSpPr>
        <p:grpSpPr>
          <a:xfrm>
            <a:off x="2023499" y="3072705"/>
            <a:ext cx="1829205" cy="3657607"/>
            <a:chOff x="2132168" y="2298529"/>
            <a:chExt cx="1829205" cy="3657607"/>
          </a:xfrm>
          <a:effectLst>
            <a:outerShdw blurRad="63500" sx="102000" sy="102000" algn="ctr" rotWithShape="0">
              <a:prstClr val="black">
                <a:alpha val="40000"/>
              </a:prstClr>
            </a:outerShdw>
          </a:effectLst>
        </p:grpSpPr>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2574" r="37901"/>
            <a:stretch/>
          </p:blipFill>
          <p:spPr>
            <a:xfrm>
              <a:off x="2800864" y="2298529"/>
              <a:ext cx="1160509" cy="3657607"/>
            </a:xfrm>
            <a:prstGeom prst="rect">
              <a:avLst/>
            </a:prstGeom>
            <a:effec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 r="88750"/>
            <a:stretch/>
          </p:blipFill>
          <p:spPr>
            <a:xfrm>
              <a:off x="2132168" y="2298529"/>
              <a:ext cx="668696" cy="3657607"/>
            </a:xfrm>
            <a:prstGeom prst="rect">
              <a:avLst/>
            </a:prstGeom>
            <a:effectLst/>
          </p:spPr>
        </p:pic>
      </p:grpSp>
      <p:sp>
        <p:nvSpPr>
          <p:cNvPr id="17" name="TextBox 16"/>
          <p:cNvSpPr txBox="1"/>
          <p:nvPr/>
        </p:nvSpPr>
        <p:spPr>
          <a:xfrm>
            <a:off x="488012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5" name="Rounded Rectangle 4"/>
          <p:cNvSpPr/>
          <p:nvPr/>
        </p:nvSpPr>
        <p:spPr>
          <a:xfrm>
            <a:off x="5890055"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813747" y="4671351"/>
            <a:ext cx="1054194"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069582"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2004 assessment</a:t>
            </a:r>
            <a:endParaRPr lang="en-US" b="0" dirty="0"/>
          </a:p>
        </p:txBody>
      </p:sp>
    </p:spTree>
    <p:extLst>
      <p:ext uri="{BB962C8B-B14F-4D97-AF65-F5344CB8AC3E}">
        <p14:creationId xmlns:p14="http://schemas.microsoft.com/office/powerpoint/2010/main" val="3036558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2133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Have we been here before? </a:t>
            </a:r>
          </a:p>
          <a:p>
            <a:pPr lvl="1"/>
            <a:r>
              <a:rPr lang="en-US" sz="1800" dirty="0" smtClean="0"/>
              <a:t>Model retrospective: 11 of 14 years with below </a:t>
            </a:r>
            <a:r>
              <a:rPr lang="en-US" sz="1800" dirty="0" err="1" smtClean="0"/>
              <a:t>avg</a:t>
            </a:r>
            <a:r>
              <a:rPr lang="en-US" sz="1800" dirty="0" smtClean="0"/>
              <a:t> recruitment in 2005 assessment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58</a:t>
            </a:fld>
            <a:endParaRPr lang="en-US" sz="1400" dirty="0"/>
          </a:p>
        </p:txBody>
      </p:sp>
      <p:grpSp>
        <p:nvGrpSpPr>
          <p:cNvPr id="11" name="Group 10"/>
          <p:cNvGrpSpPr/>
          <p:nvPr/>
        </p:nvGrpSpPr>
        <p:grpSpPr>
          <a:xfrm>
            <a:off x="5868670" y="3072706"/>
            <a:ext cx="1743363" cy="3657607"/>
            <a:chOff x="5879729" y="2663654"/>
            <a:chExt cx="1743363" cy="3657607"/>
          </a:xfrm>
          <a:effectLst>
            <a:outerShdw blurRad="63500" sx="102000" sy="102000" algn="ctr" rotWithShape="0">
              <a:prstClr val="black">
                <a:alpha val="40000"/>
              </a:prstClr>
            </a:outerShdw>
          </a:effectLst>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9767" r="11747"/>
            <a:stretch/>
          </p:blipFill>
          <p:spPr>
            <a:xfrm>
              <a:off x="6524367" y="2663654"/>
              <a:ext cx="1098725" cy="3657607"/>
            </a:xfrm>
            <a:prstGeom prst="rect">
              <a:avLst/>
            </a:prstGeom>
            <a:effectLst/>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89154"/>
            <a:stretch/>
          </p:blipFill>
          <p:spPr>
            <a:xfrm>
              <a:off x="5879729" y="2663654"/>
              <a:ext cx="644638" cy="3657607"/>
            </a:xfrm>
            <a:prstGeom prst="rect">
              <a:avLst/>
            </a:prstGeom>
            <a:effectLst/>
          </p:spPr>
        </p:pic>
      </p:grpSp>
      <p:sp>
        <p:nvSpPr>
          <p:cNvPr id="16" name="TextBox 15"/>
          <p:cNvSpPr txBox="1"/>
          <p:nvPr/>
        </p:nvSpPr>
        <p:spPr>
          <a:xfrm>
            <a:off x="960583" y="3072705"/>
            <a:ext cx="3826729" cy="636869"/>
          </a:xfrm>
          <a:prstGeom prst="rect">
            <a:avLst/>
          </a:prstGeom>
        </p:spPr>
        <p:txBody>
          <a:bodyPr vert="horz" lIns="91440" tIns="45720" rIns="91440" bIns="45720" rtlCol="0" anchor="ctr">
            <a:normAutofit fontScale="92500" lnSpcReduction="2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700" b="0" dirty="0" smtClean="0"/>
              <a:t>2005 assessment </a:t>
            </a:r>
          </a:p>
          <a:p>
            <a:pPr marL="0" indent="0" algn="ctr">
              <a:buNone/>
            </a:pPr>
            <a:r>
              <a:rPr lang="en-US" sz="1700" b="0" dirty="0" smtClean="0"/>
              <a:t>(Thompson and Dorn, 2005)</a:t>
            </a:r>
            <a:endParaRPr lang="en-US" sz="1700" b="0" dirty="0"/>
          </a:p>
        </p:txBody>
      </p:sp>
      <p:sp>
        <p:nvSpPr>
          <p:cNvPr id="5" name="Rounded Rectangle 4"/>
          <p:cNvSpPr/>
          <p:nvPr/>
        </p:nvSpPr>
        <p:spPr>
          <a:xfrm>
            <a:off x="6878596" y="4671351"/>
            <a:ext cx="744788" cy="121919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581192" y="3709575"/>
            <a:ext cx="4638623" cy="2878138"/>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5753339" y="2672595"/>
            <a:ext cx="1965513" cy="400110"/>
          </a:xfrm>
          <a:prstGeom prst="rect">
            <a:avLst/>
          </a:prstGeom>
        </p:spPr>
        <p:txBody>
          <a:bodyPr vert="horz" lIns="91440" tIns="45720" rIns="91440" bIns="45720" rtlCol="0" anchor="ctr">
            <a:normAutofit fontScale="85000" lnSpcReduction="10000"/>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2023 assessment</a:t>
            </a:r>
            <a:endParaRPr lang="en-US" b="0" dirty="0"/>
          </a:p>
        </p:txBody>
      </p:sp>
      <p:sp>
        <p:nvSpPr>
          <p:cNvPr id="20" name="Rounded Rectangle 19"/>
          <p:cNvSpPr/>
          <p:nvPr/>
        </p:nvSpPr>
        <p:spPr>
          <a:xfrm>
            <a:off x="3643561" y="5263978"/>
            <a:ext cx="1192427" cy="56017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stretch>
            <a:fillRect/>
          </a:stretch>
        </p:blipFill>
        <p:spPr>
          <a:xfrm>
            <a:off x="634962" y="2815014"/>
            <a:ext cx="7209623" cy="144728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538765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SSB</a:t>
            </a:r>
          </a:p>
          <a:p>
            <a:pPr lvl="1"/>
            <a:r>
              <a:rPr lang="en-US" sz="1800" dirty="0" smtClean="0"/>
              <a:t>Use mean recruitment from 2014 on in projections</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r>
              <a:rPr lang="en-US" sz="1800" dirty="0" smtClean="0"/>
              <a:t>Short term consequences: ~ 2% difference in 2024 ABC</a:t>
            </a:r>
          </a:p>
          <a:p>
            <a:pPr lvl="1"/>
            <a:r>
              <a:rPr lang="en-US" sz="1800" dirty="0" smtClean="0"/>
              <a:t>Long term consequences: never get back to </a:t>
            </a:r>
            <a:r>
              <a:rPr lang="en-US" sz="1800" i="1" dirty="0" smtClean="0"/>
              <a:t>B</a:t>
            </a:r>
            <a:r>
              <a:rPr lang="en-US" sz="1800" i="1" baseline="-25000" dirty="0" smtClean="0"/>
              <a:t>35%</a:t>
            </a:r>
            <a:r>
              <a:rPr lang="en-US" sz="1800" dirty="0" smtClean="0"/>
              <a:t>, hover around </a:t>
            </a:r>
            <a:r>
              <a:rPr lang="en-US" sz="1800" i="1" dirty="0" smtClean="0"/>
              <a:t>B</a:t>
            </a:r>
            <a:r>
              <a:rPr lang="en-US" sz="1800" i="1" baseline="-25000" dirty="0" smtClean="0"/>
              <a:t>29%</a:t>
            </a:r>
            <a:endParaRPr lang="en-US" sz="1800" dirty="0"/>
          </a:p>
          <a:p>
            <a:pPr lvl="1"/>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59</a:t>
            </a:fld>
            <a:endParaRPr lang="en-US" sz="1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461" y="2832212"/>
            <a:ext cx="3459769" cy="2234059"/>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18557"/>
          <a:stretch/>
        </p:blipFill>
        <p:spPr>
          <a:xfrm>
            <a:off x="1144683" y="2832212"/>
            <a:ext cx="2817717" cy="2234059"/>
          </a:xfrm>
          <a:prstGeom prst="rect">
            <a:avLst/>
          </a:prstGeom>
          <a:effectLst>
            <a:outerShdw blurRad="63500" sx="102000" sy="102000" algn="ctr" rotWithShape="0">
              <a:prstClr val="black">
                <a:alpha val="40000"/>
              </a:prstClr>
            </a:outerShdw>
          </a:effectLst>
        </p:spPr>
      </p:pic>
      <p:sp>
        <p:nvSpPr>
          <p:cNvPr id="19" name="TextBox 18"/>
          <p:cNvSpPr txBox="1"/>
          <p:nvPr/>
        </p:nvSpPr>
        <p:spPr>
          <a:xfrm>
            <a:off x="1628449"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1977 on</a:t>
            </a:r>
            <a:endParaRPr lang="en-US" b="0" dirty="0"/>
          </a:p>
        </p:txBody>
      </p:sp>
      <p:sp>
        <p:nvSpPr>
          <p:cNvPr id="17" name="TextBox 16"/>
          <p:cNvSpPr txBox="1"/>
          <p:nvPr/>
        </p:nvSpPr>
        <p:spPr>
          <a:xfrm>
            <a:off x="4580028" y="3110013"/>
            <a:ext cx="1965513" cy="400110"/>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sz="2000" b="1">
                <a:solidFill>
                  <a:schemeClr val="tx2"/>
                </a:solidFill>
                <a:latin typeface="Arial" panose="020B0604020202020204" pitchFamily="34" charset="0"/>
                <a:cs typeface="Arial" panose="020B0604020202020204" pitchFamily="34" charset="0"/>
              </a:defRPr>
            </a:lvl1pPr>
            <a:lvl2pPr marL="630000" lvl="1" indent="-306000">
              <a:spcBef>
                <a:spcPct val="20000"/>
              </a:spcBef>
              <a:spcAft>
                <a:spcPts val="600"/>
              </a:spcAft>
              <a:buClr>
                <a:schemeClr val="accent2"/>
              </a:buClr>
              <a:buSzPct val="92000"/>
              <a:buFont typeface="Wingdings 2" panose="05020102010507070707" pitchFamily="18" charset="2"/>
              <a:buChar char=""/>
              <a:defRPr>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b="0" dirty="0" smtClean="0"/>
              <a:t>2014 on</a:t>
            </a:r>
            <a:endParaRPr lang="en-US" b="0" dirty="0"/>
          </a:p>
        </p:txBody>
      </p:sp>
    </p:spTree>
    <p:extLst>
      <p:ext uri="{BB962C8B-B14F-4D97-AF65-F5344CB8AC3E}">
        <p14:creationId xmlns:p14="http://schemas.microsoft.com/office/powerpoint/2010/main" val="62683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81192" y="1616271"/>
            <a:ext cx="5794894" cy="5179945"/>
          </a:xfrm>
        </p:spPr>
        <p:txBody>
          <a:bodyPr>
            <a:normAutofit fontScale="85000" lnSpcReduction="10000"/>
          </a:bodyPr>
          <a:lstStyle/>
          <a:p>
            <a:r>
              <a:rPr lang="en-US" i="1" dirty="0" smtClean="0"/>
              <a:t>“</a:t>
            </a:r>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890" y="2899719"/>
            <a:ext cx="2736918" cy="195494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What are the consequences? ABC</a:t>
            </a:r>
          </a:p>
          <a:p>
            <a:pPr lvl="1"/>
            <a:r>
              <a:rPr lang="en-US" sz="1800" dirty="0" smtClean="0"/>
              <a:t>With recent mean recruitment, projected ABC dips in short term, then hovers around 30,000 t</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60</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506" y="3186170"/>
            <a:ext cx="4636088" cy="299363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191316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marL="324000" lvl="1" indent="0">
              <a:buNone/>
            </a:pPr>
            <a:endParaRPr lang="en-US" sz="1800" dirty="0" smtClean="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61</a:t>
            </a:fld>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45" y="3264943"/>
            <a:ext cx="3901860" cy="2519528"/>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572" y="3264943"/>
            <a:ext cx="3901860" cy="251952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787317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Recruitment</a:t>
            </a:r>
          </a:p>
          <a:p>
            <a:pPr lvl="1"/>
            <a:r>
              <a:rPr lang="en-US" sz="1800" dirty="0" smtClean="0"/>
              <a:t>I recent mean recruitment here to stay, is there a way to rebuild?</a:t>
            </a:r>
          </a:p>
          <a:p>
            <a:pPr lvl="1"/>
            <a:r>
              <a:rPr lang="en-US" sz="1800" dirty="0" smtClean="0"/>
              <a:t>2 scenarios rebuild to at or above </a:t>
            </a:r>
            <a:r>
              <a:rPr lang="en-US" sz="1800" i="1" dirty="0" smtClean="0"/>
              <a:t>B</a:t>
            </a:r>
            <a:r>
              <a:rPr lang="en-US" sz="1800" i="1" baseline="-25000" dirty="0" smtClean="0"/>
              <a:t>40%</a:t>
            </a:r>
          </a:p>
          <a:p>
            <a:pPr lvl="1"/>
            <a:endParaRPr lang="en-US" sz="1600" dirty="0" smtClean="0"/>
          </a:p>
          <a:p>
            <a:pPr lvl="1"/>
            <a:endParaRPr lang="en-US" sz="1800" dirty="0"/>
          </a:p>
          <a:p>
            <a:pPr lvl="1"/>
            <a:endParaRPr lang="en-US" sz="1800" dirty="0" smtClean="0"/>
          </a:p>
          <a:p>
            <a:pPr lvl="1"/>
            <a:endParaRPr lang="en-US" sz="1800" dirty="0"/>
          </a:p>
          <a:p>
            <a:pPr lvl="1"/>
            <a:endParaRPr lang="en-US" sz="1800" dirty="0" smtClean="0"/>
          </a:p>
          <a:p>
            <a:pPr marL="324000" lvl="1" indent="0">
              <a:buNone/>
            </a:pPr>
            <a:endParaRPr lang="en-US" sz="1800" dirty="0" smtClean="0"/>
          </a:p>
          <a:p>
            <a:pPr lvl="1"/>
            <a:r>
              <a:rPr lang="en-US" sz="1800" dirty="0" err="1" smtClean="0"/>
              <a:t>Avg</a:t>
            </a:r>
            <a:r>
              <a:rPr lang="en-US" sz="1800" dirty="0" smtClean="0"/>
              <a:t> F: 2024 ABC ~ 11,000 t, long term ~21,000 t</a:t>
            </a:r>
          </a:p>
          <a:p>
            <a:pPr lvl="1"/>
            <a:r>
              <a:rPr lang="en-US" sz="1800" dirty="0" smtClean="0"/>
              <a:t>F75%: 2024 ABC ~ 8,000 t, long term ~ 16,500 t</a:t>
            </a:r>
          </a:p>
          <a:p>
            <a:r>
              <a:rPr lang="en-US" sz="2000" dirty="0" smtClean="0"/>
              <a:t>But, is recent mean recruitment here to stay?</a:t>
            </a:r>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62</a:t>
            </a:fld>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21" y="2751437"/>
            <a:ext cx="3566983" cy="2303290"/>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791" y="2751437"/>
            <a:ext cx="3566983" cy="23032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252937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63</a:t>
            </a:fld>
            <a:endParaRPr lang="en-US" sz="1400" dirty="0"/>
          </a:p>
        </p:txBody>
      </p:sp>
      <p:grpSp>
        <p:nvGrpSpPr>
          <p:cNvPr id="7" name="Group 6"/>
          <p:cNvGrpSpPr/>
          <p:nvPr/>
        </p:nvGrpSpPr>
        <p:grpSpPr>
          <a:xfrm>
            <a:off x="2405449" y="2150074"/>
            <a:ext cx="5033970" cy="4460790"/>
            <a:chOff x="1771135" y="2397210"/>
            <a:chExt cx="6029341" cy="4460790"/>
          </a:xfrm>
          <a:effectLst>
            <a:outerShdw blurRad="63500" sx="102000" sy="102000" algn="ctr" rotWithShape="0">
              <a:prstClr val="black">
                <a:alpha val="40000"/>
              </a:prstClr>
            </a:outerShdw>
          </a:effectLst>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948" r="26858" b="7348"/>
            <a:stretch/>
          </p:blipFill>
          <p:spPr>
            <a:xfrm>
              <a:off x="1786854" y="2397210"/>
              <a:ext cx="6013622" cy="2520779"/>
            </a:xfrm>
            <a:prstGeom prst="rect">
              <a:avLst/>
            </a:prstGeom>
          </p:spPr>
        </p:pic>
      </p:grpSp>
      <p:sp>
        <p:nvSpPr>
          <p:cNvPr id="10" name="Rounded Rectangle 9"/>
          <p:cNvSpPr/>
          <p:nvPr/>
        </p:nvSpPr>
        <p:spPr>
          <a:xfrm>
            <a:off x="5395021" y="3571191"/>
            <a:ext cx="964590" cy="2564807"/>
          </a:xfrm>
          <a:prstGeom prst="roundRect">
            <a:avLst/>
          </a:prstGeom>
          <a:noFill/>
          <a:ln>
            <a:solidFill>
              <a:schemeClr val="accent1">
                <a:lumMod val="60000"/>
                <a:lumOff val="4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372734" y="3571190"/>
            <a:ext cx="942465" cy="2564807"/>
          </a:xfrm>
          <a:prstGeom prst="roundRect">
            <a:avLst/>
          </a:prstGeom>
          <a:noFill/>
          <a:ln>
            <a:solidFill>
              <a:srgbClr val="C0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342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2"/>
            <a:ext cx="8224253" cy="5313261"/>
          </a:xfrm>
        </p:spPr>
        <p:txBody>
          <a:bodyPr>
            <a:normAutofit/>
          </a:bodyPr>
          <a:lstStyle/>
          <a:p>
            <a:r>
              <a:rPr lang="en-US" sz="2000" b="1" dirty="0" smtClean="0"/>
              <a:t>Pop </a:t>
            </a:r>
            <a:r>
              <a:rPr lang="en-US" sz="2000" b="1" dirty="0" err="1" smtClean="0"/>
              <a:t>dy</a:t>
            </a:r>
            <a:r>
              <a:rPr lang="en-US" sz="2000" b="1" dirty="0" smtClean="0"/>
              <a:t> considerations: Relationships with environmental conditions</a:t>
            </a:r>
            <a:endParaRPr lang="en-US" sz="2000" b="1" dirty="0"/>
          </a:p>
          <a:p>
            <a:r>
              <a:rPr lang="en-US" sz="1800" dirty="0" smtClean="0"/>
              <a:t>El Nino:</a:t>
            </a:r>
          </a:p>
          <a:p>
            <a:pPr lvl="1"/>
            <a:endParaRPr lang="en-US" sz="1800" dirty="0" smtClean="0"/>
          </a:p>
          <a:p>
            <a:pPr lvl="1"/>
            <a:endParaRPr lang="en-US" sz="1800" dirty="0"/>
          </a:p>
          <a:p>
            <a:pPr lvl="1"/>
            <a:endParaRPr lang="en-US" sz="1800" dirty="0" smtClean="0"/>
          </a:p>
          <a:p>
            <a:pPr lvl="1"/>
            <a:endParaRPr lang="en-US" sz="1800" dirty="0"/>
          </a:p>
          <a:p>
            <a:pPr lvl="1"/>
            <a:endParaRPr lang="en-US" sz="1800" dirty="0" smtClean="0"/>
          </a:p>
          <a:p>
            <a:pPr lvl="1"/>
            <a:endParaRPr lang="en-US" sz="1800" dirty="0" smtClean="0"/>
          </a:p>
          <a:p>
            <a:pPr lvl="1"/>
            <a:endParaRPr lang="en-US" sz="1800" dirty="0"/>
          </a:p>
          <a:p>
            <a:pPr lvl="1"/>
            <a:endParaRPr lang="en-US" sz="1800" dirty="0" smtClean="0"/>
          </a:p>
          <a:p>
            <a:pPr lvl="1"/>
            <a:endParaRPr lang="en-US" sz="1800" dirty="0"/>
          </a:p>
          <a:p>
            <a:pPr lvl="1"/>
            <a:endParaRPr lang="en-US" sz="1600" dirty="0" smtClean="0"/>
          </a:p>
        </p:txBody>
      </p:sp>
      <p:grpSp>
        <p:nvGrpSpPr>
          <p:cNvPr id="15" name="Group 14"/>
          <p:cNvGrpSpPr/>
          <p:nvPr/>
        </p:nvGrpSpPr>
        <p:grpSpPr>
          <a:xfrm>
            <a:off x="2430162" y="3772786"/>
            <a:ext cx="5033970" cy="3079099"/>
            <a:chOff x="1771135" y="3778901"/>
            <a:chExt cx="6029341" cy="3079099"/>
          </a:xfrm>
          <a:effectLst>
            <a:outerShdw blurRad="63500" sx="102000" sy="102000" algn="ctr" rotWithShape="0">
              <a:prstClr val="black">
                <a:alpha val="40000"/>
              </a:prstClr>
            </a:outerShdw>
          </a:effectLst>
        </p:grpSpPr>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7788" t="8521" r="30647" b="17755"/>
            <a:stretch/>
          </p:blipFill>
          <p:spPr>
            <a:xfrm>
              <a:off x="1771135" y="4271319"/>
              <a:ext cx="6008829" cy="2586681"/>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5948" t="50785" r="26858" b="7348"/>
            <a:stretch/>
          </p:blipFill>
          <p:spPr>
            <a:xfrm>
              <a:off x="1786854" y="3778901"/>
              <a:ext cx="6013622" cy="1139088"/>
            </a:xfrm>
            <a:prstGeom prst="rect">
              <a:avLst/>
            </a:prstGeom>
          </p:spPr>
        </p:pic>
      </p:grpSp>
      <p:sp>
        <p:nvSpPr>
          <p:cNvPr id="4" name="Rectangle 3"/>
          <p:cNvSpPr/>
          <p:nvPr/>
        </p:nvSpPr>
        <p:spPr>
          <a:xfrm>
            <a:off x="449179" y="604253"/>
            <a:ext cx="8224253" cy="812800"/>
          </a:xfrm>
          <a:prstGeom prst="rect">
            <a:avLst/>
          </a:prstGeom>
          <a:blipFill dpi="0" rotWithShape="1">
            <a:blip r:embed="rId4">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64</a:t>
            </a:fld>
            <a:endParaRPr lang="en-US" sz="1400" dirty="0"/>
          </a:p>
        </p:txBody>
      </p:sp>
      <p:pic>
        <p:nvPicPr>
          <p:cNvPr id="1026" name="Picture 2" descr="https://ggweather.com/enso/oni.png"/>
          <p:cNvPicPr>
            <a:picLocks noChangeAspect="1" noChangeArrowheads="1"/>
          </p:cNvPicPr>
          <p:nvPr/>
        </p:nvPicPr>
        <p:blipFill rotWithShape="1">
          <a:blip r:embed="rId5">
            <a:extLst>
              <a:ext uri="{28A0092B-C50C-407E-A947-70E740481C1C}">
                <a14:useLocalDpi xmlns:a14="http://schemas.microsoft.com/office/drawing/2010/main" val="0"/>
              </a:ext>
            </a:extLst>
          </a:blip>
          <a:srcRect l="43470" t="8978"/>
          <a:stretch/>
        </p:blipFill>
        <p:spPr bwMode="auto">
          <a:xfrm>
            <a:off x="2430162" y="1968700"/>
            <a:ext cx="5593492" cy="180408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2062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417053"/>
            <a:ext cx="8224253" cy="4930322"/>
          </a:xfrm>
        </p:spPr>
        <p:txBody>
          <a:bodyPr>
            <a:normAutofit/>
          </a:bodyPr>
          <a:lstStyle/>
          <a:p>
            <a:r>
              <a:rPr lang="en-US" sz="2000" b="1" dirty="0" smtClean="0"/>
              <a:t>Pop </a:t>
            </a:r>
            <a:r>
              <a:rPr lang="en-US" sz="2000" b="1" dirty="0" err="1" smtClean="0"/>
              <a:t>dy</a:t>
            </a:r>
            <a:r>
              <a:rPr lang="en-US" sz="2000" b="1" dirty="0" smtClean="0"/>
              <a:t> considerations:</a:t>
            </a:r>
          </a:p>
          <a:p>
            <a:pPr lvl="1"/>
            <a:r>
              <a:rPr lang="en-US" sz="1800" dirty="0" smtClean="0"/>
              <a:t>Low levels of biomass persists – this continues to be a </a:t>
            </a:r>
            <a:r>
              <a:rPr lang="en-US" sz="1800" b="1" dirty="0" smtClean="0"/>
              <a:t>major</a:t>
            </a:r>
            <a:r>
              <a:rPr lang="en-US" sz="1800" dirty="0" smtClean="0"/>
              <a:t> concern, primarily because of how close to biomass reference limits we are</a:t>
            </a:r>
          </a:p>
          <a:p>
            <a:pPr lvl="1"/>
            <a:r>
              <a:rPr lang="en-US" sz="1800" dirty="0" smtClean="0"/>
              <a:t>As estimated by the model, recruitment has been below average since 2014</a:t>
            </a:r>
          </a:p>
          <a:p>
            <a:pPr lvl="1"/>
            <a:r>
              <a:rPr lang="en-US" sz="1800" dirty="0" smtClean="0"/>
              <a:t>We’ve learned population is sensitive to environmental conditions</a:t>
            </a:r>
          </a:p>
          <a:p>
            <a:r>
              <a:rPr lang="en-US" sz="2000" dirty="0" smtClean="0"/>
              <a:t>Level 2: “</a:t>
            </a:r>
            <a:r>
              <a:rPr lang="en-US" i="1" dirty="0"/>
              <a:t>Stock trends are highly unusual; very rapid changes in stock abundance, or highly atypical recruitment patterns</a:t>
            </a:r>
            <a:r>
              <a:rPr lang="en-US" i="1" dirty="0" smtClean="0"/>
              <a:t>.</a:t>
            </a:r>
            <a:r>
              <a:rPr lang="en-US" dirty="0" smtClean="0"/>
              <a:t>”</a:t>
            </a:r>
          </a:p>
          <a:p>
            <a:r>
              <a:rPr lang="en-US" sz="1800" dirty="0" smtClean="0"/>
              <a:t>Level 3: “</a:t>
            </a:r>
            <a:r>
              <a:rPr lang="en-US" i="1" dirty="0"/>
              <a:t>Stock trends are unprecedented; More rapid changes in stock abundance than have ever been seen previously, or a very long stretch of poor recruitment compared to previous patterns</a:t>
            </a:r>
            <a:r>
              <a:rPr lang="en-US" i="1" dirty="0" smtClean="0"/>
              <a:t>.</a:t>
            </a:r>
            <a:r>
              <a:rPr lang="en-US" dirty="0" smtClean="0"/>
              <a:t>”</a:t>
            </a:r>
          </a:p>
          <a:p>
            <a:r>
              <a:rPr lang="en-US" sz="1800" dirty="0" smtClean="0"/>
              <a:t>Based on evidence available, rank at Level 2</a:t>
            </a:r>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65</a:t>
            </a:fld>
            <a:endParaRPr lang="en-US" sz="1400" dirty="0"/>
          </a:p>
        </p:txBody>
      </p:sp>
    </p:spTree>
    <p:extLst>
      <p:ext uri="{BB962C8B-B14F-4D97-AF65-F5344CB8AC3E}">
        <p14:creationId xmlns:p14="http://schemas.microsoft.com/office/powerpoint/2010/main" val="291433830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No signals of adverse performance/behavior</a:t>
            </a:r>
          </a:p>
          <a:p>
            <a:pPr lvl="1"/>
            <a:r>
              <a:rPr lang="en-US" sz="1800" dirty="0" smtClean="0"/>
              <a:t>Level 1</a:t>
            </a:r>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66</a:t>
            </a:fld>
            <a:endParaRPr lang="en-US" sz="1400" dirty="0"/>
          </a:p>
        </p:txBody>
      </p:sp>
    </p:spTree>
    <p:extLst>
      <p:ext uri="{BB962C8B-B14F-4D97-AF65-F5344CB8AC3E}">
        <p14:creationId xmlns:p14="http://schemas.microsoft.com/office/powerpoint/2010/main" val="14027669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 summary</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67</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1387619251"/>
              </p:ext>
            </p:extLst>
          </p:nvPr>
        </p:nvGraphicFramePr>
        <p:xfrm>
          <a:off x="449179" y="2566454"/>
          <a:ext cx="8224252" cy="16002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2056063">
                  <a:extLst>
                    <a:ext uri="{9D8B030D-6E8A-4147-A177-3AD203B41FA5}">
                      <a16:colId xmlns:a16="http://schemas.microsoft.com/office/drawing/2014/main" val="657291932"/>
                    </a:ext>
                  </a:extLst>
                </a:gridCol>
                <a:gridCol w="2056063">
                  <a:extLst>
                    <a:ext uri="{9D8B030D-6E8A-4147-A177-3AD203B41FA5}">
                      <a16:colId xmlns:a16="http://schemas.microsoft.com/office/drawing/2014/main" val="1545310557"/>
                    </a:ext>
                  </a:extLst>
                </a:gridCol>
                <a:gridCol w="2056063">
                  <a:extLst>
                    <a:ext uri="{9D8B030D-6E8A-4147-A177-3AD203B41FA5}">
                      <a16:colId xmlns:a16="http://schemas.microsoft.com/office/drawing/2014/main" val="780362493"/>
                    </a:ext>
                  </a:extLst>
                </a:gridCol>
                <a:gridCol w="2056063">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b="0" dirty="0" smtClean="0">
                          <a:solidFill>
                            <a:schemeClr val="tx1"/>
                          </a:solidFill>
                          <a:effectLst/>
                          <a:latin typeface="Arial" panose="020B0604020202020204" pitchFamily="34" charset="0"/>
                          <a:cs typeface="Arial" panose="020B0604020202020204" pitchFamily="34" charset="0"/>
                        </a:rPr>
                        <a:t>Normal</a:t>
                      </a:r>
                      <a:endParaRPr lang="en-US" sz="21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smtClean="0">
                          <a:effectLst/>
                          <a:latin typeface="Arial" panose="020B0604020202020204" pitchFamily="34" charset="0"/>
                          <a:cs typeface="Arial" panose="020B0604020202020204" pitchFamily="34" charset="0"/>
                        </a:rPr>
                        <a:t>Major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a:t>ABC/OFL recommendations</a:t>
            </a:r>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80" y="1500274"/>
            <a:ext cx="8224252" cy="4930322"/>
          </a:xfrm>
        </p:spPr>
        <p:txBody>
          <a:bodyPr>
            <a:normAutofit fontScale="92500" lnSpcReduction="10000"/>
          </a:bodyPr>
          <a:lstStyle/>
          <a:p>
            <a:r>
              <a:rPr lang="en-US" dirty="0" smtClean="0"/>
              <a:t>Do we reduce from </a:t>
            </a:r>
            <a:r>
              <a:rPr lang="en-US" dirty="0" err="1" smtClean="0"/>
              <a:t>maxABC</a:t>
            </a:r>
            <a:r>
              <a:rPr lang="en-US" dirty="0" smtClean="0"/>
              <a:t>?</a:t>
            </a:r>
          </a:p>
          <a:p>
            <a:pPr lvl="1"/>
            <a:r>
              <a:rPr lang="en-US" dirty="0" smtClean="0"/>
              <a:t>Low levels of biomass will remain a concern until (if) </a:t>
            </a:r>
            <a:r>
              <a:rPr lang="en-US" dirty="0" err="1" smtClean="0"/>
              <a:t>pop’n</a:t>
            </a:r>
            <a:r>
              <a:rPr lang="en-US" dirty="0" smtClean="0"/>
              <a:t> rebuilds</a:t>
            </a:r>
          </a:p>
          <a:p>
            <a:pPr lvl="1"/>
            <a:r>
              <a:rPr lang="en-US" dirty="0" smtClean="0"/>
              <a:t>Recent recruitment estimates concerning, but, there’s evidence model isn’t fitting recent year classes well, and, in terms of magnitude of recruitment, we’ve been here before</a:t>
            </a:r>
          </a:p>
          <a:p>
            <a:pPr lvl="1"/>
            <a:r>
              <a:rPr lang="en-US" dirty="0" smtClean="0"/>
              <a:t>Information provided as to consequences of low recent recruitment becoming the norm, and associated catches to rebuild, but, there is substantial uncertainty associated with long term projections</a:t>
            </a:r>
          </a:p>
          <a:p>
            <a:pPr lvl="1"/>
            <a:r>
              <a:rPr lang="en-US" dirty="0" smtClean="0"/>
              <a:t>What is risk to stock of doing major damage based on the 2024 ABC recommendation?</a:t>
            </a:r>
          </a:p>
          <a:p>
            <a:pPr lvl="2"/>
            <a:r>
              <a:rPr lang="en-US" dirty="0" smtClean="0"/>
              <a:t>If we have a major environmental event in the next year or two, is reducing ABC this year going to mitigate the </a:t>
            </a:r>
            <a:r>
              <a:rPr lang="en-US" dirty="0" err="1" smtClean="0"/>
              <a:t>pop’n</a:t>
            </a:r>
            <a:r>
              <a:rPr lang="en-US" dirty="0" smtClean="0"/>
              <a:t> decline? Would reduction in catches around 2015 have mitigated </a:t>
            </a:r>
            <a:r>
              <a:rPr lang="en-US" dirty="0" err="1" smtClean="0"/>
              <a:t>pop’n</a:t>
            </a:r>
            <a:r>
              <a:rPr lang="en-US" dirty="0" smtClean="0"/>
              <a:t> crash?</a:t>
            </a:r>
          </a:p>
          <a:p>
            <a:pPr lvl="1"/>
            <a:r>
              <a:rPr lang="en-US" dirty="0" smtClean="0"/>
              <a:t>Will </a:t>
            </a:r>
            <a:r>
              <a:rPr lang="en-US" dirty="0" err="1" smtClean="0"/>
              <a:t>pop’n</a:t>
            </a:r>
            <a:r>
              <a:rPr lang="en-US" dirty="0" smtClean="0"/>
              <a:t> decrease next year? Possibly, but the model will track any decrease or increase</a:t>
            </a:r>
          </a:p>
          <a:p>
            <a:pPr lvl="1"/>
            <a:r>
              <a:rPr lang="en-US" dirty="0" smtClean="0"/>
              <a:t>Keep in mind: stock in Tier 3b, reduction in ABC has already occurred</a:t>
            </a:r>
          </a:p>
          <a:p>
            <a:r>
              <a:rPr lang="en-US" dirty="0" smtClean="0"/>
              <a:t>Recommendation: while there is uncertainty and risk associated with this assessment, there is no evidence of substantial uncertainty outside of the assessment process that is not taken into account, do not recommend reduction from </a:t>
            </a:r>
            <a:r>
              <a:rPr lang="en-US" dirty="0" err="1" smtClean="0"/>
              <a:t>maxABC</a:t>
            </a:r>
            <a:endParaRPr lang="en-US" dirty="0" smtClean="0"/>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68</a:t>
            </a:fld>
            <a:endParaRPr lang="en-US" sz="1400" dirty="0"/>
          </a:p>
        </p:txBody>
      </p:sp>
    </p:spTree>
    <p:extLst>
      <p:ext uri="{BB962C8B-B14F-4D97-AF65-F5344CB8AC3E}">
        <p14:creationId xmlns:p14="http://schemas.microsoft.com/office/powerpoint/2010/main" val="22070248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ABC/OFL 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19.1b: 31% increase in 2024 ABC compared to 2023</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69</a:t>
            </a:fld>
            <a:endParaRPr lang="en-US" sz="1400" dirty="0"/>
          </a:p>
        </p:txBody>
      </p:sp>
      <p:pic>
        <p:nvPicPr>
          <p:cNvPr id="2" name="Picture 1"/>
          <p:cNvPicPr>
            <a:picLocks noChangeAspect="1"/>
          </p:cNvPicPr>
          <p:nvPr/>
        </p:nvPicPr>
        <p:blipFill>
          <a:blip r:embed="rId3"/>
          <a:stretch>
            <a:fillRect/>
          </a:stretch>
        </p:blipFill>
        <p:spPr>
          <a:xfrm>
            <a:off x="1494690" y="2213995"/>
            <a:ext cx="5752586" cy="420068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11210" y="1408735"/>
            <a:ext cx="8621669" cy="831051"/>
          </a:xfrm>
        </p:spPr>
        <p:txBody>
          <a:bodyPr>
            <a:normAutofit/>
          </a:bodyPr>
          <a:lstStyle/>
          <a:p>
            <a:r>
              <a:rPr lang="en-US" dirty="0" smtClean="0"/>
              <a:t>Updated with 2023 bottom trawl survey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70</a:t>
            </a:fld>
            <a:endParaRPr lang="en-US" sz="1400" dirty="0"/>
          </a:p>
        </p:txBody>
      </p:sp>
      <p:pic>
        <p:nvPicPr>
          <p:cNvPr id="10" name="Picture 9"/>
          <p:cNvPicPr>
            <a:picLocks noChangeAspect="1"/>
          </p:cNvPicPr>
          <p:nvPr/>
        </p:nvPicPr>
        <p:blipFill>
          <a:blip r:embed="rId3"/>
          <a:stretch>
            <a:fillRect/>
          </a:stretch>
        </p:blipFill>
        <p:spPr>
          <a:xfrm>
            <a:off x="1518067" y="2122005"/>
            <a:ext cx="6086475" cy="857250"/>
          </a:xfrm>
          <a:prstGeom prst="rect">
            <a:avLst/>
          </a:prstGeom>
          <a:effectLst>
            <a:outerShdw blurRad="63500" sx="102000" sy="102000" algn="ctr" rotWithShape="0">
              <a:prstClr val="black">
                <a:alpha val="40000"/>
              </a:prstClr>
            </a:outerShdw>
          </a:effectLst>
        </p:spPr>
      </p:pic>
      <p:pic>
        <p:nvPicPr>
          <p:cNvPr id="13" name="Picture 12" descr="C:\AA - PH Stuff\Asmnts\goa_pcod\2023\plots\other\rema_outs.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9504" y="3112358"/>
            <a:ext cx="5943600" cy="3467100"/>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10" y="124601"/>
            <a:ext cx="1069272" cy="2028575"/>
          </a:xfrm>
        </p:spPr>
        <p:txBody>
          <a:bodyPr>
            <a:normAutofit/>
          </a:bodyPr>
          <a:lstStyle/>
          <a:p>
            <a:r>
              <a:rPr lang="en-US" dirty="0" smtClean="0"/>
              <a:t>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Take another look at fit to longline survey</a:t>
            </a:r>
          </a:p>
          <a:p>
            <a:r>
              <a:rPr lang="en-US" dirty="0" smtClean="0"/>
              <a:t>Pick up and investigate environmental link to growth again</a:t>
            </a:r>
          </a:p>
          <a:p>
            <a:r>
              <a:rPr lang="en-US" dirty="0" smtClean="0"/>
              <a:t>Possibly look at 2 index REMA model for apportionment</a:t>
            </a:r>
          </a:p>
          <a:p>
            <a:r>
              <a:rPr lang="en-US" dirty="0" smtClean="0"/>
              <a:t>Start having real conversations about how we use recruitment in projections and reference points</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73</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92062" y="865230"/>
            <a:ext cx="6993742" cy="5587836"/>
          </a:xfrm>
          <a:prstGeom prst="rect">
            <a:avLst/>
          </a:prstGeom>
          <a:noFill/>
        </p:spPr>
      </p:pic>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300" smtClean="0"/>
              <a:pPr/>
              <a:t>74</a:t>
            </a:fld>
            <a:endParaRPr lang="en-US" sz="13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4587" y="813314"/>
            <a:ext cx="5996786" cy="5406253"/>
          </a:xfrm>
          <a:prstGeom prst="rect">
            <a:avLst/>
          </a:prstGeom>
          <a:noFill/>
        </p:spPr>
      </p:pic>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75</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5253" y="840258"/>
            <a:ext cx="5206313" cy="5766487"/>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112" t="15710" r="22973" b="14471"/>
          <a:stretch/>
        </p:blipFill>
        <p:spPr>
          <a:xfrm>
            <a:off x="5717058" y="757881"/>
            <a:ext cx="3204519" cy="2553730"/>
          </a:xfrm>
          <a:prstGeom prst="rect">
            <a:avLst/>
          </a:prstGeom>
        </p:spPr>
      </p:pic>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76</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98128" y="791778"/>
            <a:ext cx="5316220" cy="5949950"/>
          </a:xfrm>
          <a:prstGeom prst="rect">
            <a:avLst/>
          </a:prstGeom>
          <a:noFill/>
        </p:spPr>
      </p:pic>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77</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766119" y="959905"/>
            <a:ext cx="4932722" cy="5361356"/>
          </a:xfrm>
          <a:prstGeom prst="rect">
            <a:avLst/>
          </a:prstGeom>
          <a:noFill/>
        </p:spPr>
      </p:pic>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78</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74168" y="827516"/>
            <a:ext cx="6253325" cy="5721565"/>
          </a:xfrm>
          <a:prstGeom prst="rect">
            <a:avLst/>
          </a:prstGeom>
          <a:noFill/>
        </p:spPr>
      </p:pic>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79</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590293" y="976236"/>
            <a:ext cx="5772150" cy="5284470"/>
          </a:xfrm>
          <a:prstGeom prst="rect">
            <a:avLst/>
          </a:prstGeom>
          <a:noFill/>
        </p:spPr>
      </p:pic>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Specific </a:t>
            </a:r>
            <a:r>
              <a:rPr lang="en-US" i="1" dirty="0"/>
              <a:t>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80</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642482" y="738385"/>
            <a:ext cx="4924485" cy="5224488"/>
          </a:xfrm>
          <a:prstGeom prst="rect">
            <a:avLst/>
          </a:prstGeom>
          <a:noFill/>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528" t="16612" r="23250" b="14470"/>
          <a:stretch/>
        </p:blipFill>
        <p:spPr>
          <a:xfrm>
            <a:off x="5642919" y="972066"/>
            <a:ext cx="3163330" cy="2520778"/>
          </a:xfrm>
          <a:prstGeom prst="rect">
            <a:avLst/>
          </a:prstGeom>
        </p:spPr>
      </p:pic>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81</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00960" y="798041"/>
            <a:ext cx="5640070" cy="5410200"/>
          </a:xfrm>
          <a:prstGeom prst="rect">
            <a:avLst/>
          </a:prstGeom>
          <a:noFill/>
        </p:spPr>
      </p:pic>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82</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44525" y="826375"/>
            <a:ext cx="6096635" cy="5584190"/>
          </a:xfrm>
          <a:prstGeom prst="rect">
            <a:avLst/>
          </a:prstGeom>
          <a:noFill/>
        </p:spPr>
      </p:pic>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83</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737262" y="1068498"/>
            <a:ext cx="4678286" cy="507020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973" t="16159" r="23805" b="15147"/>
          <a:stretch/>
        </p:blipFill>
        <p:spPr>
          <a:xfrm>
            <a:off x="5544065" y="955589"/>
            <a:ext cx="3163329" cy="2512540"/>
          </a:xfrm>
          <a:prstGeom prst="rect">
            <a:avLst/>
          </a:prstGeom>
        </p:spPr>
      </p:pic>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84</a:t>
            </a:fld>
            <a:endParaRPr lang="en-US" sz="1400"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054443" y="930876"/>
            <a:ext cx="4688874" cy="5488776"/>
          </a:xfrm>
          <a:prstGeom prst="rect">
            <a:avLst/>
          </a:prstGeom>
          <a:noFill/>
        </p:spPr>
      </p:pic>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85</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0766" y="837470"/>
            <a:ext cx="5901690" cy="5578475"/>
          </a:xfrm>
          <a:prstGeom prst="rect">
            <a:avLst/>
          </a:prstGeom>
          <a:noFill/>
        </p:spPr>
      </p:pic>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86</a:t>
            </a:fld>
            <a:endParaRPr lang="en-US" sz="14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4085" y="746177"/>
            <a:ext cx="5944235" cy="5925820"/>
          </a:xfrm>
          <a:prstGeom prst="rect">
            <a:avLst/>
          </a:prstGeom>
          <a:noFill/>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3667" t="15935" r="24358" b="16498"/>
          <a:stretch/>
        </p:blipFill>
        <p:spPr>
          <a:xfrm>
            <a:off x="5970710" y="972065"/>
            <a:ext cx="3089190" cy="2471351"/>
          </a:xfrm>
          <a:prstGeom prst="rect">
            <a:avLst/>
          </a:prstGeom>
        </p:spPr>
      </p:pic>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The </a:t>
            </a:r>
            <a:r>
              <a:rPr lang="en-US" i="1" dirty="0"/>
              <a:t>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17783</TotalTime>
  <Words>3585</Words>
  <Application>Microsoft Office PowerPoint</Application>
  <PresentationFormat>On-screen Show (4:3)</PresentationFormat>
  <Paragraphs>580</Paragraphs>
  <Slides>86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Gill Sans</vt:lpstr>
      <vt:lpstr>Gill Sans MT</vt:lpstr>
      <vt:lpstr>Times New Roman</vt:lpstr>
      <vt:lpstr>Wingdings 2</vt:lpstr>
      <vt:lpstr>Dividend</vt:lpstr>
      <vt:lpstr>Goa pacific cod</vt:lpstr>
      <vt:lpstr>Stock &amp; presentation overview</vt:lpstr>
      <vt:lpstr>Ssc/plan team comments: General</vt:lpstr>
      <vt:lpstr>Ssc/plan team comments: specific</vt:lpstr>
      <vt:lpstr>Ssc/plan team comments: specific</vt:lpstr>
      <vt:lpstr>Ssc/plan team comments: specific</vt:lpstr>
      <vt:lpstr>Ssc/plan team comments: specific</vt:lpstr>
      <vt:lpstr>Ssc/plan team comments: specific</vt:lpstr>
      <vt:lpstr>Ssc/plan team comments: specific</vt:lpstr>
      <vt:lpstr>Changes from 2022 assessment</vt:lpstr>
      <vt:lpstr>Changes from 2022 assessment</vt:lpstr>
      <vt:lpstr>Changes from 2022 assessment</vt:lpstr>
      <vt:lpstr>Assessment evaluation Outline</vt:lpstr>
      <vt:lpstr>Data overview</vt:lpstr>
      <vt:lpstr>Data - Catch</vt:lpstr>
      <vt:lpstr>Data – Catch distribution</vt:lpstr>
      <vt:lpstr>Data – catch comps</vt:lpstr>
      <vt:lpstr>Data – catch comps</vt:lpstr>
      <vt:lpstr>Data – catch comps</vt:lpstr>
      <vt:lpstr>Data – catch comps</vt:lpstr>
      <vt:lpstr>Data – catch comps</vt:lpstr>
      <vt:lpstr>Data – unintentional catch</vt:lpstr>
      <vt:lpstr>Surveys – fitted</vt:lpstr>
      <vt:lpstr>Surveys – Fitted </vt:lpstr>
      <vt:lpstr>Surveys – Env data</vt:lpstr>
      <vt:lpstr>Surveys – Env data</vt:lpstr>
      <vt:lpstr>Surveys – monitored</vt:lpstr>
      <vt:lpstr>Surveys – monitored</vt:lpstr>
      <vt:lpstr>Surveys – monitored</vt:lpstr>
      <vt:lpstr>Data – summary</vt:lpstr>
      <vt:lpstr>results</vt:lpstr>
      <vt:lpstr>Results: data fits</vt:lpstr>
      <vt:lpstr>Results: data fits</vt:lpstr>
      <vt:lpstr>PowerPoint Presentation</vt:lpstr>
      <vt:lpstr>PowerPoint Presentation</vt:lpstr>
      <vt:lpstr>Results: parameter estimates</vt:lpstr>
      <vt:lpstr>Results: parameter estimates</vt:lpstr>
      <vt:lpstr>Results: parameter estimates</vt:lpstr>
      <vt:lpstr>Results: time series</vt:lpstr>
      <vt:lpstr>PowerPoint Presentation</vt:lpstr>
      <vt:lpstr>PowerPoint Presentation</vt:lpstr>
      <vt:lpstr>PowerPoint Presentation</vt:lpstr>
      <vt:lpstr>PowerPoint Presentation</vt:lpstr>
      <vt:lpstr>Results: retrospectives</vt:lpstr>
      <vt:lpstr>Results: retrospectives</vt:lpstr>
      <vt:lpstr>Results - summary</vt:lpstr>
      <vt:lpstr>PowerPoint Presentation</vt:lpstr>
      <vt:lpstr>Stock status</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vt:lpstr>
      <vt:lpstr>Risk table: summary</vt:lpstr>
      <vt:lpstr>ABC/OFL recommendations</vt:lpstr>
      <vt:lpstr>ABC/OFL recommendations</vt:lpstr>
      <vt:lpstr>apportionment</vt:lpstr>
      <vt:lpstr>Future work</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177</cp:revision>
  <dcterms:created xsi:type="dcterms:W3CDTF">2020-09-17T00:42:38Z</dcterms:created>
  <dcterms:modified xsi:type="dcterms:W3CDTF">2023-11-13T17:48:24Z</dcterms:modified>
</cp:coreProperties>
</file>